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4" r:id="rId2"/>
    <p:sldMasterId id="2147483676" r:id="rId3"/>
  </p:sldMasterIdLst>
  <p:notesMasterIdLst>
    <p:notesMasterId r:id="rId27"/>
  </p:notesMasterIdLst>
  <p:handoutMasterIdLst>
    <p:handoutMasterId r:id="rId28"/>
  </p:handoutMasterIdLst>
  <p:sldIdLst>
    <p:sldId id="300" r:id="rId4"/>
    <p:sldId id="353" r:id="rId5"/>
    <p:sldId id="288" r:id="rId6"/>
    <p:sldId id="285" r:id="rId7"/>
    <p:sldId id="299" r:id="rId8"/>
    <p:sldId id="355" r:id="rId9"/>
    <p:sldId id="356" r:id="rId10"/>
    <p:sldId id="364" r:id="rId11"/>
    <p:sldId id="360" r:id="rId12"/>
    <p:sldId id="361" r:id="rId13"/>
    <p:sldId id="363" r:id="rId14"/>
    <p:sldId id="389" r:id="rId15"/>
    <p:sldId id="365" r:id="rId16"/>
    <p:sldId id="404" r:id="rId17"/>
    <p:sldId id="420" r:id="rId18"/>
    <p:sldId id="390" r:id="rId19"/>
    <p:sldId id="395" r:id="rId20"/>
    <p:sldId id="405" r:id="rId21"/>
    <p:sldId id="406" r:id="rId22"/>
    <p:sldId id="407" r:id="rId23"/>
    <p:sldId id="408" r:id="rId24"/>
    <p:sldId id="409" r:id="rId25"/>
    <p:sldId id="410" r:id="rId26"/>
  </p:sldIdLst>
  <p:sldSz cx="9906000" cy="6858000" type="A4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525">
          <p15:clr>
            <a:srgbClr val="A4A3A4"/>
          </p15:clr>
        </p15:guide>
        <p15:guide id="2" pos="479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laus Grunwald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  <a:srgbClr val="E2001A"/>
    <a:srgbClr val="5C69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7" autoAdjust="0"/>
  </p:normalViewPr>
  <p:slideViewPr>
    <p:cSldViewPr>
      <p:cViewPr varScale="1">
        <p:scale>
          <a:sx n="99" d="100"/>
          <a:sy n="99" d="100"/>
        </p:scale>
        <p:origin x="-90" y="-300"/>
      </p:cViewPr>
      <p:guideLst>
        <p:guide orient="horz" pos="1525"/>
        <p:guide pos="47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Wissenskompetenzen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Tabelle1!$B$1:$C$1</c:f>
              <c:strCache>
                <c:ptCount val="2"/>
                <c:pt idx="0">
                  <c:v>1.-3. Semester</c:v>
                </c:pt>
                <c:pt idx="1">
                  <c:v>4.-6. Semester</c:v>
                </c:pt>
              </c:strCache>
            </c:strRef>
          </c:cat>
          <c:val>
            <c:numRef>
              <c:f>Tabelle1!$B$2:$C$2</c:f>
              <c:numCache>
                <c:formatCode>General</c:formatCode>
                <c:ptCount val="2"/>
                <c:pt idx="0">
                  <c:v>0.37</c:v>
                </c:pt>
                <c:pt idx="1">
                  <c:v>0.47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C8-4731-A937-3DCE5A4F9A79}"/>
            </c:ext>
          </c:extLst>
        </c:ser>
        <c:ser>
          <c:idx val="1"/>
          <c:order val="1"/>
          <c:tx>
            <c:strRef>
              <c:f>Tabelle1!$A$3</c:f>
              <c:strCache>
                <c:ptCount val="1"/>
                <c:pt idx="0">
                  <c:v>Sozial-ethische Kompetenzen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Tabelle1!$B$1:$C$1</c:f>
              <c:strCache>
                <c:ptCount val="2"/>
                <c:pt idx="0">
                  <c:v>1.-3. Semester</c:v>
                </c:pt>
                <c:pt idx="1">
                  <c:v>4.-6. Semester</c:v>
                </c:pt>
              </c:strCache>
            </c:strRef>
          </c:cat>
          <c:val>
            <c:numRef>
              <c:f>Tabelle1!$B$3:$C$3</c:f>
              <c:numCache>
                <c:formatCode>General</c:formatCode>
                <c:ptCount val="2"/>
                <c:pt idx="0">
                  <c:v>0.82</c:v>
                </c:pt>
                <c:pt idx="1">
                  <c:v>0.42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FC8-4731-A937-3DCE5A4F9A79}"/>
            </c:ext>
          </c:extLst>
        </c:ser>
        <c:ser>
          <c:idx val="2"/>
          <c:order val="2"/>
          <c:tx>
            <c:strRef>
              <c:f>Tabelle1!$A$4</c:f>
              <c:strCache>
                <c:ptCount val="1"/>
                <c:pt idx="0">
                  <c:v>Selbstkompetenzen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Tabelle1!$B$1:$C$1</c:f>
              <c:strCache>
                <c:ptCount val="2"/>
                <c:pt idx="0">
                  <c:v>1.-3. Semester</c:v>
                </c:pt>
                <c:pt idx="1">
                  <c:v>4.-6. Semester</c:v>
                </c:pt>
              </c:strCache>
            </c:strRef>
          </c:cat>
          <c:val>
            <c:numRef>
              <c:f>Tabelle1!$B$4:$C$4</c:f>
              <c:numCache>
                <c:formatCode>General</c:formatCode>
                <c:ptCount val="2"/>
                <c:pt idx="0">
                  <c:v>0.55000000000000004</c:v>
                </c:pt>
                <c:pt idx="1">
                  <c:v>0.54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FC8-4731-A937-3DCE5A4F9A79}"/>
            </c:ext>
          </c:extLst>
        </c:ser>
        <c:ser>
          <c:idx val="3"/>
          <c:order val="3"/>
          <c:tx>
            <c:strRef>
              <c:f>Tabelle1!$A$5</c:f>
              <c:strCache>
                <c:ptCount val="1"/>
                <c:pt idx="0">
                  <c:v>Handlungskompetenzen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Tabelle1!$B$1:$C$1</c:f>
              <c:strCache>
                <c:ptCount val="2"/>
                <c:pt idx="0">
                  <c:v>1.-3. Semester</c:v>
                </c:pt>
                <c:pt idx="1">
                  <c:v>4.-6. Semester</c:v>
                </c:pt>
              </c:strCache>
            </c:strRef>
          </c:cat>
          <c:val>
            <c:numRef>
              <c:f>Tabelle1!$B$5:$C$5</c:f>
              <c:numCache>
                <c:formatCode>General</c:formatCode>
                <c:ptCount val="2"/>
                <c:pt idx="0">
                  <c:v>0.42</c:v>
                </c:pt>
                <c:pt idx="1">
                  <c:v>0.73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FC8-4731-A937-3DCE5A4F9A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157888"/>
        <c:axId val="98840960"/>
      </c:barChart>
      <c:catAx>
        <c:axId val="79157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8840960"/>
        <c:crosses val="autoZero"/>
        <c:auto val="1"/>
        <c:lblAlgn val="ctr"/>
        <c:lblOffset val="100"/>
        <c:noMultiLvlLbl val="0"/>
      </c:catAx>
      <c:valAx>
        <c:axId val="98840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79157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7E3D210D-0B55-E946-8579-EFE6D977D62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437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3F3ACC5E-6A65-C242-A050-60587507E7C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139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de-DE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de-DE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de-DE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de-DE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de-DE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fld id="{6EC94FB4-92AD-6341-B844-BF190519D7A0}" type="slidenum">
              <a:rPr lang="de-DE">
                <a:latin typeface="Lucida Grande" charset="0"/>
              </a:rPr>
              <a:pPr algn="r" eaLnBrk="0" hangingPunct="0">
                <a:spcBef>
                  <a:spcPct val="0"/>
                </a:spcBef>
              </a:pPr>
              <a:t>9</a:t>
            </a:fld>
            <a:endParaRPr lang="de-DE">
              <a:latin typeface="Lucida Grande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31" tIns="45716" rIns="91431" bIns="45716"/>
          <a:lstStyle/>
          <a:p>
            <a:endParaRPr lang="en-GB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dirty="0">
              <a:ea typeface="ＭＳ Ｐゴシック" charset="0"/>
            </a:endParaRPr>
          </a:p>
        </p:txBody>
      </p:sp>
      <p:sp>
        <p:nvSpPr>
          <p:cNvPr id="48132" name="Foliennummernplatzhalter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09CACB2-AE07-6A48-8C88-12F7F563F40C}" type="slidenum">
              <a:rPr lang="de-DE" sz="1200">
                <a:latin typeface="Calibri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de-DE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de-DE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Streifen_Titelmaster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9906000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0" y="5434013"/>
            <a:ext cx="99060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67" tIns="33683" rIns="67367" bIns="33683">
            <a:spAutoFit/>
          </a:bodyPr>
          <a:lstStyle>
            <a:lvl1pPr defTabSz="6731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6731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6731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6731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6731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6731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6731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6731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6731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de-DE" altLang="de-DE" sz="2000" b="1" smtClean="0">
                <a:solidFill>
                  <a:schemeClr val="bg1"/>
                </a:solidFill>
                <a:cs typeface="+mn-cs"/>
              </a:rPr>
              <a:t>www.dhbw-stuttgart.de </a:t>
            </a:r>
          </a:p>
        </p:txBody>
      </p:sp>
      <p:pic>
        <p:nvPicPr>
          <p:cNvPr id="6" name="Picture 32" descr="DHBW_d_Stuttgart_Folienmaster_RGB_09061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9250"/>
            <a:ext cx="4519613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32" name="Rectangle 40"/>
          <p:cNvSpPr>
            <a:spLocks noGrp="1" noChangeArrowheads="1"/>
          </p:cNvSpPr>
          <p:nvPr>
            <p:ph type="subTitle" idx="1"/>
          </p:nvPr>
        </p:nvSpPr>
        <p:spPr>
          <a:xfrm>
            <a:off x="2141538" y="3716338"/>
            <a:ext cx="7243762" cy="1008062"/>
          </a:xfrm>
        </p:spPr>
        <p:txBody>
          <a:bodyPr lIns="0" tIns="0" rIns="0" bIns="0" anchor="ctr"/>
          <a:lstStyle>
            <a:lvl1pPr marL="0" indent="0" defTabSz="914400">
              <a:defRPr sz="1500"/>
            </a:lvl1pPr>
          </a:lstStyle>
          <a:p>
            <a:r>
              <a:rPr lang="de-DE"/>
              <a:t>Veranstaltung | Datum |</a:t>
            </a:r>
          </a:p>
          <a:p>
            <a:r>
              <a:rPr lang="de-DE"/>
              <a:t>REDNER | Funktion |</a:t>
            </a:r>
          </a:p>
        </p:txBody>
      </p:sp>
      <p:sp>
        <p:nvSpPr>
          <p:cNvPr id="8231" name="Rectangle 39"/>
          <p:cNvSpPr>
            <a:spLocks noGrp="1" noChangeArrowheads="1"/>
          </p:cNvSpPr>
          <p:nvPr>
            <p:ph type="ctrTitle"/>
          </p:nvPr>
        </p:nvSpPr>
        <p:spPr>
          <a:xfrm>
            <a:off x="973138" y="2133601"/>
            <a:ext cx="8420100" cy="1470025"/>
          </a:xfrm>
        </p:spPr>
        <p:txBody>
          <a:bodyPr lIns="0" tIns="0" rIns="0" bIns="0"/>
          <a:lstStyle>
            <a:lvl1pPr>
              <a:defRPr sz="4000">
                <a:solidFill>
                  <a:srgbClr val="5C697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5442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2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2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2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A9E05BA0-D092-A549-A6E6-04B39E3CFED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75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3E66D8DE-E3BC-184D-A377-AEA8AED2532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665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2799" y="1447801"/>
            <a:ext cx="2133600" cy="4648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62002" y="1447801"/>
            <a:ext cx="6248399" cy="4648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1471139-2C40-634D-B782-125FB078766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51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1447800"/>
            <a:ext cx="8535988" cy="838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62000" y="2438400"/>
            <a:ext cx="41910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4192588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949272F3-34B0-3E46-BF25-AAE7B1C4082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357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1447800"/>
            <a:ext cx="8535988" cy="838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2438400"/>
            <a:ext cx="8535988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AF70FB24-8D34-3C4C-8A7B-10344CF0BAD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357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1447800"/>
            <a:ext cx="8535988" cy="838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762000" y="2438400"/>
            <a:ext cx="8535988" cy="365760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B03971-680A-6747-8B6A-270D0859F10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9385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treifen_Titelmaster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9906000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205038"/>
            <a:ext cx="990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de-DE" altLang="de-DE" smtClean="0">
              <a:cs typeface="+mn-cs"/>
            </a:endParaRPr>
          </a:p>
          <a:p>
            <a:pPr>
              <a:defRPr/>
            </a:pPr>
            <a:r>
              <a:rPr lang="de-DE" altLang="de-DE" smtClean="0">
                <a:cs typeface="+mn-cs"/>
              </a:rPr>
              <a:t>Das Erfolgsstudium.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5434013"/>
            <a:ext cx="99060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7367" tIns="33683" rIns="67367" bIns="33683">
            <a:spAutoFit/>
          </a:bodyPr>
          <a:lstStyle>
            <a:lvl1pPr defTabSz="6731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36550" defTabSz="6731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673100" defTabSz="6731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011238" defTabSz="6731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347788" defTabSz="6731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1804988" defTabSz="6731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262188" defTabSz="6731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2719388" defTabSz="6731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176588" defTabSz="6731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de-DE" altLang="de-DE" sz="2000" b="1" smtClean="0">
                <a:solidFill>
                  <a:schemeClr val="bg1"/>
                </a:solidFill>
                <a:cs typeface="+mn-cs"/>
              </a:rPr>
              <a:t>www.dhbw-stuttgart.de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438400" y="4267200"/>
            <a:ext cx="3521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endParaRPr lang="de-DE" altLang="de-DE" sz="2400" smtClean="0">
              <a:cs typeface="+mn-cs"/>
            </a:endParaRPr>
          </a:p>
        </p:txBody>
      </p:sp>
      <p:pic>
        <p:nvPicPr>
          <p:cNvPr id="6" name="Picture 6" descr="DHBW_d_S_46mm_RGB_300dpi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260350"/>
            <a:ext cx="3238500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140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78A3A-A550-C84F-ADF7-9B23C4B69A8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479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F218E4-A76E-7741-81AE-B9F41D1B575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37036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62000" y="2438400"/>
            <a:ext cx="4191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4192588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F3CAC0-1126-1F4B-AB31-4D895650DAA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9119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A6427701-A12F-7140-B248-C29213DAAE4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5392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63C52D-6BC5-F946-8100-BEAC49CFE47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26915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CC376-6926-F24C-AABD-014D13421EC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1407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A3FFA-F847-A546-88DC-A79DC6AF7FD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5406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7B5C3D-D576-814E-B38E-9C2C799AC78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94547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927F67-A20F-0145-A2C2-00C569C53AD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2270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8310A3-8E12-7742-9808-385E85207AA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7333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4388" y="1447800"/>
            <a:ext cx="2133600" cy="4648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62000" y="1447800"/>
            <a:ext cx="6249988" cy="4648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D11567-134E-414E-915D-2E1379D15CA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68420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1447800"/>
            <a:ext cx="8535988" cy="838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762000" y="2438400"/>
            <a:ext cx="8535988" cy="36576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A0195-B311-B24E-8CFC-2A538D8976A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9875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1447800"/>
            <a:ext cx="8535988" cy="838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62000" y="2438400"/>
            <a:ext cx="8535988" cy="1752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62000" y="4343400"/>
            <a:ext cx="8535988" cy="1752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07222-1A03-024E-B44E-24EB97809F5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21126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79E9C0B6-99BE-DD49-AC00-6B495C7358C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61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8CB4906E-8921-AF4B-AEE0-E6854FD8C24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8975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9819668-22C1-9844-A400-F3CE5F6D440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7389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6CEED91B-0415-FC4F-9854-9642F781A7D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4836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62000" y="2438400"/>
            <a:ext cx="4191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4192588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0907536-DE2A-1F4B-BEDC-382774A92B2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10164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A948DB6-64D8-324A-8589-A8DE6E2D2A6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176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FC9772C-6CBD-6847-BE60-37E6E724360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4322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67F02C89-3F1D-3D40-8773-E33439E8B9B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8306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3D2AE3B-DC75-3C4F-9B7A-9423EF163BC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36838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08598A6D-0CF1-E741-AFC6-988427A8C56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43885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938EA1FE-572A-B044-A267-A0C23DDB6EB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38825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4388" y="1447800"/>
            <a:ext cx="2133600" cy="4648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62000" y="1447800"/>
            <a:ext cx="6249988" cy="4648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61331AF0-CE43-F849-984B-779489676EE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97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4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3905556-682E-1E44-A57F-875065EEB97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2757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61999" y="2438400"/>
            <a:ext cx="4191001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5399" y="2438400"/>
            <a:ext cx="4191001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3D34F34-EA66-A64C-8808-AC641C5CF1A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410CFF94-BB89-B649-827E-861A93E2B1A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5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5E2F3C84-5470-A84E-81FF-1102D007613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261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580AFDC1-3077-F84C-A2EA-C5DBA87A614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914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1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31BC424-45BB-BD44-981A-D9F90469855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44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447800"/>
            <a:ext cx="853598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2976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solidFill>
                  <a:srgbClr val="5C6971"/>
                </a:solidFill>
              </a:defRPr>
            </a:lvl1pPr>
          </a:lstStyle>
          <a:p>
            <a:r>
              <a:rPr lang="de-DE"/>
              <a:t>Seite </a:t>
            </a:r>
            <a:fld id="{17F1A8F8-3D92-B84D-9375-CD6DDF4E01F8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028" name="Line 23"/>
          <p:cNvSpPr>
            <a:spLocks noChangeShapeType="1"/>
          </p:cNvSpPr>
          <p:nvPr/>
        </p:nvSpPr>
        <p:spPr bwMode="auto">
          <a:xfrm>
            <a:off x="609600" y="6248400"/>
            <a:ext cx="8688388" cy="0"/>
          </a:xfrm>
          <a:prstGeom prst="line">
            <a:avLst/>
          </a:prstGeom>
          <a:noFill/>
          <a:ln w="3175">
            <a:solidFill>
              <a:srgbClr val="5C697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8" name="Text Box 54"/>
          <p:cNvSpPr txBox="1">
            <a:spLocks noChangeArrowheads="1"/>
          </p:cNvSpPr>
          <p:nvPr/>
        </p:nvSpPr>
        <p:spPr bwMode="auto">
          <a:xfrm>
            <a:off x="6329363" y="725488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defRPr/>
            </a:pPr>
            <a:endParaRPr lang="de-DE" altLang="de-DE" sz="1200" smtClean="0">
              <a:solidFill>
                <a:srgbClr val="5C6971"/>
              </a:solidFill>
              <a:cs typeface="+mn-cs"/>
            </a:endParaRPr>
          </a:p>
        </p:txBody>
      </p:sp>
      <p:sp>
        <p:nvSpPr>
          <p:cNvPr id="2" name="Rectangle 5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438400"/>
            <a:ext cx="853598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31" name="Line 11"/>
          <p:cNvSpPr>
            <a:spLocks noChangeShapeType="1"/>
          </p:cNvSpPr>
          <p:nvPr/>
        </p:nvSpPr>
        <p:spPr bwMode="auto">
          <a:xfrm flipV="1">
            <a:off x="3873500" y="650875"/>
            <a:ext cx="5410200" cy="0"/>
          </a:xfrm>
          <a:prstGeom prst="line">
            <a:avLst/>
          </a:prstGeom>
          <a:noFill/>
          <a:ln w="3175">
            <a:solidFill>
              <a:srgbClr val="5C697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032" name="Picture 12" descr="DHBW_d_Stuttgart_Folienmaster_RGB_090615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292100"/>
            <a:ext cx="2954338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97" r:id="rId15"/>
  </p:sldLayoutIdLst>
  <p:hf hdr="0" ftr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+mj-lt"/>
          <a:ea typeface="+mj-ea"/>
          <a:cs typeface="ＭＳ Ｐゴシック" charset="0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l" defTabSz="912813" rtl="0" fontAlgn="base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</a:defRPr>
      </a:lvl6pPr>
      <a:lvl7pPr marL="914400" algn="l" defTabSz="912813" rtl="0" fontAlgn="base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</a:defRPr>
      </a:lvl7pPr>
      <a:lvl8pPr marL="1371600" algn="l" defTabSz="912813" rtl="0" fontAlgn="base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</a:defRPr>
      </a:lvl8pPr>
      <a:lvl9pPr marL="1828800" algn="l" defTabSz="912813" rtl="0" fontAlgn="base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5C6971"/>
          </a:solidFill>
          <a:latin typeface="+mn-lt"/>
          <a:ea typeface="+mn-ea"/>
          <a:cs typeface="ＭＳ Ｐゴシック" charset="0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62100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1981200" indent="-228600" algn="l" defTabSz="9128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438400" indent="-228600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895600" indent="-228600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352800" indent="-228600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10000" indent="-228600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447800"/>
            <a:ext cx="853598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297613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spcBef>
                <a:spcPct val="0"/>
              </a:spcBef>
              <a:defRPr sz="1200">
                <a:solidFill>
                  <a:srgbClr val="5C6971"/>
                </a:solidFill>
                <a:cs typeface="Arial" charset="0"/>
              </a:defRPr>
            </a:lvl1pPr>
          </a:lstStyle>
          <a:p>
            <a:fld id="{99C423B8-9FFE-9843-AFBD-FA72A666D552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2052" name="Line 6"/>
          <p:cNvSpPr>
            <a:spLocks noChangeShapeType="1"/>
          </p:cNvSpPr>
          <p:nvPr/>
        </p:nvSpPr>
        <p:spPr bwMode="auto">
          <a:xfrm>
            <a:off x="609600" y="6248400"/>
            <a:ext cx="8688388" cy="0"/>
          </a:xfrm>
          <a:prstGeom prst="line">
            <a:avLst/>
          </a:prstGeom>
          <a:noFill/>
          <a:ln w="3175">
            <a:solidFill>
              <a:srgbClr val="5C697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438400"/>
            <a:ext cx="853598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054" name="Line 10"/>
          <p:cNvSpPr>
            <a:spLocks noChangeShapeType="1"/>
          </p:cNvSpPr>
          <p:nvPr userDrawn="1"/>
        </p:nvSpPr>
        <p:spPr bwMode="auto">
          <a:xfrm flipV="1">
            <a:off x="3802063" y="668338"/>
            <a:ext cx="5410200" cy="0"/>
          </a:xfrm>
          <a:prstGeom prst="line">
            <a:avLst/>
          </a:prstGeom>
          <a:noFill/>
          <a:ln w="3175">
            <a:solidFill>
              <a:srgbClr val="5C697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2055" name="Picture 11" descr="DHBW_d_Stuttgart_Folienmaster_RGB_090615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277813"/>
            <a:ext cx="2954337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</p:sldLayoutIdLst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Arial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Arial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Arial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l" defTabSz="912813" rtl="0" fontAlgn="base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Arial" charset="0"/>
        </a:defRPr>
      </a:lvl6pPr>
      <a:lvl7pPr marL="914400" algn="l" defTabSz="912813" rtl="0" fontAlgn="base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Arial" charset="0"/>
        </a:defRPr>
      </a:lvl7pPr>
      <a:lvl8pPr marL="1371600" algn="l" defTabSz="912813" rtl="0" fontAlgn="base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Arial" charset="0"/>
        </a:defRPr>
      </a:lvl8pPr>
      <a:lvl9pPr marL="1828800" algn="l" defTabSz="912813" rtl="0" fontAlgn="base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Arial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defRPr sz="1300">
          <a:solidFill>
            <a:srgbClr val="5C697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Char char="–"/>
        <a:defRPr sz="13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13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defTabSz="912813" rtl="0" eaLnBrk="0" fontAlgn="base" hangingPunct="0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5pPr>
      <a:lvl6pPr marL="2438400" indent="-228600" algn="l" defTabSz="912813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6pPr>
      <a:lvl7pPr marL="2895600" indent="-228600" algn="l" defTabSz="912813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7pPr>
      <a:lvl8pPr marL="3352800" indent="-228600" algn="l" defTabSz="912813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8pPr>
      <a:lvl9pPr marL="3810000" indent="-228600" algn="l" defTabSz="912813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447800"/>
            <a:ext cx="853598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2976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solidFill>
                  <a:srgbClr val="5C6971"/>
                </a:solidFill>
                <a:cs typeface="Arial" charset="0"/>
              </a:defRPr>
            </a:lvl1pPr>
          </a:lstStyle>
          <a:p>
            <a:r>
              <a:rPr lang="de-DE"/>
              <a:t>Seite </a:t>
            </a:r>
            <a:fld id="{37E84EF0-5FDF-DC49-B7FD-9FBE35D51590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3076" name="Line 23"/>
          <p:cNvSpPr>
            <a:spLocks noChangeShapeType="1"/>
          </p:cNvSpPr>
          <p:nvPr/>
        </p:nvSpPr>
        <p:spPr bwMode="auto">
          <a:xfrm>
            <a:off x="609600" y="6248400"/>
            <a:ext cx="8688388" cy="0"/>
          </a:xfrm>
          <a:prstGeom prst="line">
            <a:avLst/>
          </a:prstGeom>
          <a:noFill/>
          <a:ln w="3175">
            <a:solidFill>
              <a:srgbClr val="5C697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8" name="Text Box 54"/>
          <p:cNvSpPr txBox="1">
            <a:spLocks noChangeArrowheads="1"/>
          </p:cNvSpPr>
          <p:nvPr/>
        </p:nvSpPr>
        <p:spPr bwMode="auto">
          <a:xfrm>
            <a:off x="6329363" y="725488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defRPr/>
            </a:pPr>
            <a:endParaRPr lang="de-DE" altLang="de-DE" sz="1200" smtClean="0">
              <a:solidFill>
                <a:srgbClr val="5C6971"/>
              </a:solidFill>
              <a:cs typeface="+mn-cs"/>
            </a:endParaRPr>
          </a:p>
        </p:txBody>
      </p:sp>
      <p:sp>
        <p:nvSpPr>
          <p:cNvPr id="3078" name="Rectangle 5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438400"/>
            <a:ext cx="853598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3802063" y="668338"/>
            <a:ext cx="5410200" cy="0"/>
          </a:xfrm>
          <a:prstGeom prst="line">
            <a:avLst/>
          </a:prstGeom>
          <a:noFill/>
          <a:ln w="3175">
            <a:solidFill>
              <a:srgbClr val="5C697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3080" name="Picture 8" descr="DHBW_d_Stuttgart_Folienmaster_RGB_090615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277813"/>
            <a:ext cx="2954337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hdr="0" ftr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Arial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Arial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Arial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l" defTabSz="912813" rtl="0" fontAlgn="base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Arial" charset="0"/>
        </a:defRPr>
      </a:lvl6pPr>
      <a:lvl7pPr marL="914400" algn="l" defTabSz="912813" rtl="0" fontAlgn="base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Arial" charset="0"/>
        </a:defRPr>
      </a:lvl7pPr>
      <a:lvl8pPr marL="1371600" algn="l" defTabSz="912813" rtl="0" fontAlgn="base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Arial" charset="0"/>
        </a:defRPr>
      </a:lvl8pPr>
      <a:lvl9pPr marL="1828800" algn="l" defTabSz="912813" rtl="0" fontAlgn="base">
        <a:spcBef>
          <a:spcPct val="0"/>
        </a:spcBef>
        <a:spcAft>
          <a:spcPct val="0"/>
        </a:spcAft>
        <a:defRPr sz="2200">
          <a:solidFill>
            <a:srgbClr val="E2001A"/>
          </a:solidFill>
          <a:latin typeface="Arial" charset="0"/>
          <a:ea typeface="ＭＳ Ｐゴシック" pitchFamily="34" charset="-128"/>
          <a:cs typeface="Arial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5C697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defTabSz="9128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4384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8956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3528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100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344488" y="2996952"/>
            <a:ext cx="9237662" cy="1470025"/>
          </a:xfrm>
        </p:spPr>
        <p:txBody>
          <a:bodyPr lIns="0" tIns="0" rIns="0" bIns="0"/>
          <a:lstStyle/>
          <a:p>
            <a:pPr algn="r" eaLnBrk="1" hangingPunct="1"/>
            <a:r>
              <a:rPr lang="de-DE" sz="2900" dirty="0">
                <a:solidFill>
                  <a:srgbClr val="5C6971"/>
                </a:solidFill>
                <a:latin typeface="Arial" charset="0"/>
                <a:ea typeface="ＭＳ Ｐゴシック" charset="0"/>
              </a:rPr>
              <a:t>Duale Hochschule Baden-Württemberg Stuttgart</a:t>
            </a:r>
            <a:br>
              <a:rPr lang="de-DE" sz="2900" dirty="0">
                <a:solidFill>
                  <a:srgbClr val="5C6971"/>
                </a:solidFill>
                <a:latin typeface="Arial" charset="0"/>
                <a:ea typeface="ＭＳ Ｐゴシック" charset="0"/>
              </a:rPr>
            </a:br>
            <a:r>
              <a:rPr lang="de-DE" sz="2900" dirty="0">
                <a:solidFill>
                  <a:srgbClr val="5C6971"/>
                </a:solidFill>
                <a:latin typeface="Arial" charset="0"/>
                <a:ea typeface="ＭＳ Ｐゴシック" charset="0"/>
              </a:rPr>
              <a:t>Fakultät für Sozialwesen</a:t>
            </a:r>
            <a:br>
              <a:rPr lang="de-DE" sz="2900" dirty="0">
                <a:solidFill>
                  <a:srgbClr val="5C6971"/>
                </a:solidFill>
                <a:latin typeface="Arial" charset="0"/>
                <a:ea typeface="ＭＳ Ｐゴシック" charset="0"/>
              </a:rPr>
            </a:br>
            <a:r>
              <a:rPr lang="de-DE" sz="2900" dirty="0">
                <a:solidFill>
                  <a:srgbClr val="5C6971"/>
                </a:solidFill>
                <a:latin typeface="Arial" charset="0"/>
                <a:ea typeface="ＭＳ Ｐゴシック" charset="0"/>
              </a:rPr>
              <a:t/>
            </a:r>
            <a:br>
              <a:rPr lang="de-DE" sz="2900" dirty="0">
                <a:solidFill>
                  <a:srgbClr val="5C6971"/>
                </a:solidFill>
                <a:latin typeface="Arial" charset="0"/>
                <a:ea typeface="ＭＳ Ｐゴシック" charset="0"/>
              </a:rPr>
            </a:br>
            <a:r>
              <a:rPr lang="de-DE" sz="2900" dirty="0" smtClean="0">
                <a:solidFill>
                  <a:srgbClr val="5C6971"/>
                </a:solidFill>
                <a:latin typeface="Arial" charset="0"/>
                <a:ea typeface="ＭＳ Ｐゴシック" charset="0"/>
              </a:rPr>
              <a:t>Einführung in das Duale </a:t>
            </a:r>
            <a:r>
              <a:rPr lang="de-DE" sz="2900" dirty="0">
                <a:solidFill>
                  <a:srgbClr val="5C6971"/>
                </a:solidFill>
                <a:latin typeface="Arial" charset="0"/>
                <a:ea typeface="ＭＳ Ｐゴシック" charset="0"/>
              </a:rPr>
              <a:t>Studium – </a:t>
            </a:r>
            <a:r>
              <a:rPr lang="de-DE" sz="2900" dirty="0" smtClean="0">
                <a:solidFill>
                  <a:srgbClr val="5C6971"/>
                </a:solidFill>
                <a:latin typeface="Arial" charset="0"/>
                <a:ea typeface="ＭＳ Ｐゴシック" charset="0"/>
              </a:rPr>
              <a:t>Informationen für Erstanleiterinnen und Erstanleiter</a:t>
            </a:r>
            <a:r>
              <a:rPr lang="de-DE" sz="2900" dirty="0">
                <a:solidFill>
                  <a:srgbClr val="5C6971"/>
                </a:solidFill>
                <a:latin typeface="Arial" charset="0"/>
                <a:ea typeface="ＭＳ Ｐゴシック" charset="0"/>
              </a:rPr>
              <a:t/>
            </a:r>
            <a:br>
              <a:rPr lang="de-DE" sz="2900" dirty="0">
                <a:solidFill>
                  <a:srgbClr val="5C6971"/>
                </a:solidFill>
                <a:latin typeface="Arial" charset="0"/>
                <a:ea typeface="ＭＳ Ｐゴシック" charset="0"/>
              </a:rPr>
            </a:br>
            <a:r>
              <a:rPr lang="de-DE" sz="1800" dirty="0">
                <a:solidFill>
                  <a:srgbClr val="5C6971"/>
                </a:solidFill>
                <a:latin typeface="Arial" charset="0"/>
                <a:ea typeface="ＭＳ Ｐゴシック" charset="0"/>
              </a:rPr>
              <a:t/>
            </a:r>
            <a:br>
              <a:rPr lang="de-DE" sz="1800" dirty="0">
                <a:solidFill>
                  <a:srgbClr val="5C6971"/>
                </a:solidFill>
                <a:latin typeface="Arial" charset="0"/>
                <a:ea typeface="ＭＳ Ｐゴシック" charset="0"/>
              </a:rPr>
            </a:br>
            <a:r>
              <a:rPr lang="de-DE" sz="1800" dirty="0" smtClean="0">
                <a:solidFill>
                  <a:srgbClr val="5C6971"/>
                </a:solidFill>
                <a:latin typeface="Arial" charset="0"/>
                <a:ea typeface="ＭＳ Ｐゴシック" charset="0"/>
              </a:rPr>
              <a:t>Prof. Dr. Thomas Meyer</a:t>
            </a:r>
            <a:br>
              <a:rPr lang="de-DE" sz="1800" dirty="0" smtClean="0">
                <a:solidFill>
                  <a:srgbClr val="5C6971"/>
                </a:solidFill>
                <a:latin typeface="Arial" charset="0"/>
                <a:ea typeface="ＭＳ Ｐゴシック" charset="0"/>
              </a:rPr>
            </a:br>
            <a:endParaRPr lang="de-DE" sz="1800" dirty="0">
              <a:solidFill>
                <a:srgbClr val="5C697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849313" y="4221163"/>
            <a:ext cx="8496300" cy="1008062"/>
          </a:xfrm>
        </p:spPr>
        <p:txBody>
          <a:bodyPr lIns="0" tIns="0" rIns="0" bIns="0" anchor="ctr"/>
          <a:lstStyle/>
          <a:p>
            <a:pPr marL="0" indent="0" defTabSz="914400" eaLnBrk="1" hangingPunct="1">
              <a:buFontTx/>
              <a:buNone/>
            </a:pPr>
            <a:r>
              <a:rPr lang="de-DE" sz="1800" dirty="0" smtClean="0">
                <a:latin typeface="Arial" charset="0"/>
                <a:ea typeface="ＭＳ Ｐゴシック" charset="0"/>
              </a:rPr>
              <a:t>Tagung für Anleiterinnen und Anleiter| 10.11.2016 </a:t>
            </a:r>
            <a:r>
              <a:rPr lang="de-DE" sz="1800" dirty="0">
                <a:latin typeface="Arial" charset="0"/>
                <a:ea typeface="ＭＳ Ｐゴシック" charset="0"/>
              </a:rPr>
              <a:t>|</a:t>
            </a:r>
          </a:p>
          <a:p>
            <a:pPr marL="0" indent="0" defTabSz="914400" eaLnBrk="1" hangingPunct="1">
              <a:buFontTx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5"/>
          <p:cNvSpPr txBox="1">
            <a:spLocks noGrp="1"/>
          </p:cNvSpPr>
          <p:nvPr/>
        </p:nvSpPr>
        <p:spPr bwMode="auto">
          <a:xfrm>
            <a:off x="8458200" y="6297613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2813" eaLnBrk="0" hangingPunct="0">
              <a:spcBef>
                <a:spcPct val="0"/>
              </a:spcBef>
            </a:pPr>
            <a:r>
              <a:rPr lang="de-DE" sz="1200"/>
              <a:t>Seite </a:t>
            </a:r>
            <a:fld id="{C8884A51-1B64-BF45-9142-5EBA5163F43A}" type="slidenum">
              <a:rPr lang="de-DE" sz="1200"/>
              <a:pPr algn="r" defTabSz="912813" eaLnBrk="0" hangingPunct="0">
                <a:spcBef>
                  <a:spcPct val="0"/>
                </a:spcBef>
              </a:pPr>
              <a:t>10</a:t>
            </a:fld>
            <a:endParaRPr lang="de-DE" sz="1200"/>
          </a:p>
        </p:txBody>
      </p:sp>
      <p:grpSp>
        <p:nvGrpSpPr>
          <p:cNvPr id="131076" name="Group 4"/>
          <p:cNvGrpSpPr>
            <a:grpSpLocks/>
          </p:cNvGrpSpPr>
          <p:nvPr/>
        </p:nvGrpSpPr>
        <p:grpSpPr bwMode="auto">
          <a:xfrm>
            <a:off x="5818633" y="1989138"/>
            <a:ext cx="2376488" cy="2305050"/>
            <a:chOff x="974" y="882"/>
            <a:chExt cx="1648" cy="1739"/>
          </a:xfrm>
        </p:grpSpPr>
        <p:sp>
          <p:nvSpPr>
            <p:cNvPr id="18443" name="AutoShape 5"/>
            <p:cNvSpPr>
              <a:spLocks noEditPoints="1" noChangeArrowheads="1"/>
            </p:cNvSpPr>
            <p:nvPr/>
          </p:nvSpPr>
          <p:spPr bwMode="auto">
            <a:xfrm>
              <a:off x="974" y="882"/>
              <a:ext cx="1648" cy="173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8 w 21600"/>
                <a:gd name="T13" fmla="*/ 3962 h 21600"/>
                <a:gd name="T14" fmla="*/ 17838 w 21600"/>
                <a:gd name="T15" fmla="*/ 1763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00FFFF"/>
            </a:solidFill>
            <a:ln w="9525">
              <a:round/>
              <a:headEnd/>
              <a:tailEnd/>
            </a:ln>
            <a:effectLst/>
            <a:scene3d>
              <a:camera prst="legacyPerspectiveFront">
                <a:rot lat="2009998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18444" name="Text Box 6"/>
            <p:cNvSpPr txBox="1">
              <a:spLocks noChangeArrowheads="1"/>
            </p:cNvSpPr>
            <p:nvPr/>
          </p:nvSpPr>
          <p:spPr bwMode="auto">
            <a:xfrm>
              <a:off x="1159" y="1566"/>
              <a:ext cx="1338" cy="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rgbClr val="5C697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de-DE" sz="1800" b="1">
                  <a:solidFill>
                    <a:schemeClr val="tx1"/>
                  </a:solidFill>
                </a:rPr>
                <a:t>Generalistische Module</a:t>
              </a:r>
            </a:p>
          </p:txBody>
        </p:sp>
      </p:grpSp>
      <p:grpSp>
        <p:nvGrpSpPr>
          <p:cNvPr id="131079" name="Group 7"/>
          <p:cNvGrpSpPr>
            <a:grpSpLocks/>
          </p:cNvGrpSpPr>
          <p:nvPr/>
        </p:nvGrpSpPr>
        <p:grpSpPr bwMode="auto">
          <a:xfrm>
            <a:off x="4377183" y="3860800"/>
            <a:ext cx="2305050" cy="2305050"/>
            <a:chOff x="2039" y="2093"/>
            <a:chExt cx="1588" cy="1575"/>
          </a:xfrm>
        </p:grpSpPr>
        <p:sp>
          <p:nvSpPr>
            <p:cNvPr id="18441" name="AutoShape 8"/>
            <p:cNvSpPr>
              <a:spLocks noEditPoints="1" noChangeArrowheads="1"/>
            </p:cNvSpPr>
            <p:nvPr/>
          </p:nvSpPr>
          <p:spPr bwMode="auto">
            <a:xfrm>
              <a:off x="2039" y="2093"/>
              <a:ext cx="1588" cy="157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0 w 21600"/>
                <a:gd name="T13" fmla="*/ 3963 h 21600"/>
                <a:gd name="T14" fmla="*/ 17846 w 21600"/>
                <a:gd name="T15" fmla="*/ 176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CC99"/>
            </a:solidFill>
            <a:ln w="9525">
              <a:round/>
              <a:headEnd/>
              <a:tailEnd/>
            </a:ln>
            <a:effectLst/>
            <a:scene3d>
              <a:camera prst="legacyPerspectiveFront">
                <a:rot lat="2009998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18442" name="Text Box 9"/>
            <p:cNvSpPr txBox="1">
              <a:spLocks noChangeArrowheads="1"/>
            </p:cNvSpPr>
            <p:nvPr/>
          </p:nvSpPr>
          <p:spPr bwMode="auto">
            <a:xfrm>
              <a:off x="2219" y="2651"/>
              <a:ext cx="1337" cy="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rgbClr val="5C697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de-DE" sz="1800" b="1">
                  <a:solidFill>
                    <a:schemeClr val="tx1"/>
                  </a:solidFill>
                </a:rPr>
                <a:t>Berufsfeld-spezifische Module</a:t>
              </a:r>
            </a:p>
          </p:txBody>
        </p:sp>
      </p:grpSp>
      <p:grpSp>
        <p:nvGrpSpPr>
          <p:cNvPr id="131085" name="Group 13"/>
          <p:cNvGrpSpPr>
            <a:grpSpLocks/>
          </p:cNvGrpSpPr>
          <p:nvPr/>
        </p:nvGrpSpPr>
        <p:grpSpPr bwMode="auto">
          <a:xfrm>
            <a:off x="7115621" y="3789363"/>
            <a:ext cx="2301875" cy="2205037"/>
            <a:chOff x="3658" y="1914"/>
            <a:chExt cx="1699" cy="1752"/>
          </a:xfrm>
        </p:grpSpPr>
        <p:sp>
          <p:nvSpPr>
            <p:cNvPr id="18439" name="Gear"/>
            <p:cNvSpPr>
              <a:spLocks noEditPoints="1" noChangeArrowheads="1"/>
            </p:cNvSpPr>
            <p:nvPr/>
          </p:nvSpPr>
          <p:spPr bwMode="auto">
            <a:xfrm>
              <a:off x="3658" y="1914"/>
              <a:ext cx="1699" cy="17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3 w 21600"/>
                <a:gd name="T13" fmla="*/ 3970 h 21600"/>
                <a:gd name="T14" fmla="*/ 17837 w 21600"/>
                <a:gd name="T15" fmla="*/ 17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00FF00"/>
            </a:solidFill>
            <a:ln w="9525">
              <a:round/>
              <a:headEnd/>
              <a:tailEnd/>
            </a:ln>
            <a:effectLst/>
            <a:scene3d>
              <a:camera prst="legacyPerspectiveFront">
                <a:rot lat="2009998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18440" name="Text Box 15"/>
            <p:cNvSpPr txBox="1">
              <a:spLocks noChangeArrowheads="1"/>
            </p:cNvSpPr>
            <p:nvPr/>
          </p:nvSpPr>
          <p:spPr bwMode="auto">
            <a:xfrm>
              <a:off x="3856" y="2641"/>
              <a:ext cx="1336" cy="5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rgbClr val="5C697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de-DE" sz="1800" b="1">
                  <a:solidFill>
                    <a:schemeClr val="tx1"/>
                  </a:solidFill>
                </a:rPr>
                <a:t>Angeleitete</a:t>
              </a:r>
              <a:br>
                <a:rPr lang="de-DE" sz="1800" b="1">
                  <a:solidFill>
                    <a:schemeClr val="tx1"/>
                  </a:solidFill>
                </a:rPr>
              </a:br>
              <a:r>
                <a:rPr lang="de-DE" sz="1800" b="1">
                  <a:solidFill>
                    <a:schemeClr val="tx1"/>
                  </a:solidFill>
                </a:rPr>
                <a:t>Praxis</a:t>
              </a:r>
            </a:p>
          </p:txBody>
        </p:sp>
      </p:grpSp>
      <p:sp>
        <p:nvSpPr>
          <p:cNvPr id="15" name="Inhaltsplatzhalter 2"/>
          <p:cNvSpPr txBox="1">
            <a:spLocks/>
          </p:cNvSpPr>
          <p:nvPr/>
        </p:nvSpPr>
        <p:spPr bwMode="auto">
          <a:xfrm>
            <a:off x="416496" y="923528"/>
            <a:ext cx="9144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C6971"/>
                </a:solidFill>
                <a:latin typeface="+mn-lt"/>
                <a:ea typeface="+mn-ea"/>
                <a:cs typeface="ＭＳ Ｐゴシック" charset="0"/>
              </a:defRPr>
            </a:lvl1pPr>
            <a:lvl2pPr marL="741363" indent="-28416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30188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562100" indent="-2286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981200" indent="-2286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4384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8956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3528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100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de-DE" sz="2200" kern="0" dirty="0" smtClean="0">
                <a:solidFill>
                  <a:srgbClr val="C00000"/>
                </a:solidFill>
                <a:latin typeface="Arial" charset="0"/>
                <a:ea typeface="ＭＳ Ｐゴシック" charset="0"/>
                <a:sym typeface="Wingdings 3" charset="0"/>
              </a:rPr>
              <a:t>THEORIEPHASEN:</a:t>
            </a:r>
          </a:p>
          <a:p>
            <a:pPr marL="914400" lvl="1" indent="-457200">
              <a:spcBef>
                <a:spcPct val="30000"/>
              </a:spcBef>
              <a:spcAft>
                <a:spcPct val="30000"/>
              </a:spcAft>
              <a:buFontTx/>
              <a:buBlip>
                <a:blip r:embed="rId2"/>
              </a:buBlip>
            </a:pPr>
            <a:r>
              <a:rPr lang="de-DE" sz="2000" kern="0" dirty="0" smtClean="0">
                <a:latin typeface="Arial" charset="0"/>
                <a:ea typeface="ＭＳ Ｐゴシック" charset="0"/>
              </a:rPr>
              <a:t>Modularisiertes Studium: Jedes </a:t>
            </a:r>
            <a:r>
              <a:rPr lang="de-DE" sz="2000" kern="0" dirty="0" smtClean="0">
                <a:solidFill>
                  <a:srgbClr val="C00000"/>
                </a:solidFill>
                <a:latin typeface="Arial" charset="0"/>
                <a:ea typeface="ＭＳ Ｐゴシック" charset="0"/>
              </a:rPr>
              <a:t>Modul muss bestanden </a:t>
            </a:r>
            <a:r>
              <a:rPr lang="de-DE" sz="2000" kern="0" dirty="0" smtClean="0">
                <a:latin typeface="Arial" charset="0"/>
                <a:ea typeface="ＭＳ Ｐゴシック" charset="0"/>
              </a:rPr>
              <a:t>werden</a:t>
            </a:r>
          </a:p>
          <a:p>
            <a:pPr marL="914400" lvl="1" indent="-457200">
              <a:spcBef>
                <a:spcPct val="30000"/>
              </a:spcBef>
              <a:spcAft>
                <a:spcPct val="30000"/>
              </a:spcAft>
              <a:buFontTx/>
              <a:buBlip>
                <a:blip r:embed="rId2"/>
              </a:buBlip>
            </a:pPr>
            <a:r>
              <a:rPr lang="de-DE" sz="2000" kern="0" dirty="0" smtClean="0">
                <a:latin typeface="Arial" charset="0"/>
                <a:ea typeface="ＭＳ Ｐゴシック" charset="0"/>
              </a:rPr>
              <a:t>Mischung aus </a:t>
            </a:r>
            <a:r>
              <a:rPr lang="de-DE" sz="2000" kern="0" dirty="0" smtClean="0">
                <a:solidFill>
                  <a:srgbClr val="C00000"/>
                </a:solidFill>
                <a:latin typeface="Arial" charset="0"/>
                <a:ea typeface="ＭＳ Ｐゴシック" charset="0"/>
              </a:rPr>
              <a:t>generalistischen</a:t>
            </a:r>
            <a:r>
              <a:rPr lang="de-DE" sz="2000" kern="0" dirty="0" smtClean="0">
                <a:latin typeface="Arial" charset="0"/>
                <a:ea typeface="ＭＳ Ｐゴシック" charset="0"/>
              </a:rPr>
              <a:t> (80%) und </a:t>
            </a:r>
            <a:br>
              <a:rPr lang="de-DE" sz="2000" kern="0" dirty="0" smtClean="0">
                <a:latin typeface="Arial" charset="0"/>
                <a:ea typeface="ＭＳ Ｐゴシック" charset="0"/>
              </a:rPr>
            </a:br>
            <a:r>
              <a:rPr lang="de-DE" sz="2000" kern="0" dirty="0" smtClean="0">
                <a:solidFill>
                  <a:srgbClr val="C00000"/>
                </a:solidFill>
                <a:latin typeface="Arial" charset="0"/>
                <a:ea typeface="ＭＳ Ｐゴシック" charset="0"/>
              </a:rPr>
              <a:t>berufsfeldbezogenen</a:t>
            </a:r>
            <a:r>
              <a:rPr lang="de-DE" sz="2000" kern="0" dirty="0" smtClean="0">
                <a:latin typeface="Arial" charset="0"/>
                <a:ea typeface="ＭＳ Ｐゴシック" charset="0"/>
              </a:rPr>
              <a:t> (20%) Modulen</a:t>
            </a:r>
          </a:p>
          <a:p>
            <a:pPr>
              <a:buFont typeface="Wingdings 3" charset="0"/>
              <a:buChar char="]"/>
            </a:pPr>
            <a:endParaRPr lang="de-DE" sz="1600" b="1" kern="0" dirty="0" smtClean="0">
              <a:latin typeface="Arial" charset="0"/>
              <a:ea typeface="ＭＳ Ｐゴシック" charset="0"/>
            </a:endParaRPr>
          </a:p>
          <a:p>
            <a:endParaRPr lang="de-DE" sz="2300" kern="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Inhaltsplatzhalter 2"/>
          <p:cNvSpPr>
            <a:spLocks noGrp="1"/>
          </p:cNvSpPr>
          <p:nvPr>
            <p:ph idx="4294967295"/>
          </p:nvPr>
        </p:nvSpPr>
        <p:spPr>
          <a:xfrm>
            <a:off x="489520" y="908720"/>
            <a:ext cx="9416480" cy="2217738"/>
          </a:xfrm>
        </p:spPr>
        <p:txBody>
          <a:bodyPr/>
          <a:lstStyle/>
          <a:p>
            <a:pPr>
              <a:buFont typeface="Wingdings 3" charset="0"/>
              <a:buNone/>
            </a:pPr>
            <a:r>
              <a:rPr lang="de-DE" sz="2200" dirty="0">
                <a:solidFill>
                  <a:srgbClr val="C00000"/>
                </a:solidFill>
                <a:latin typeface="Arial" charset="0"/>
                <a:ea typeface="ＭＳ Ｐゴシック" charset="0"/>
              </a:rPr>
              <a:t>PRAXISPHASEN:</a:t>
            </a:r>
            <a:r>
              <a:rPr lang="de-DE" sz="2400" b="1" dirty="0">
                <a:latin typeface="Arial" charset="0"/>
                <a:ea typeface="ＭＳ Ｐゴシック" charset="0"/>
              </a:rPr>
              <a:t>	</a:t>
            </a:r>
          </a:p>
          <a:p>
            <a:pPr marL="914400" lvl="1" indent="-457200">
              <a:spcBef>
                <a:spcPct val="30000"/>
              </a:spcBef>
              <a:spcAft>
                <a:spcPct val="30000"/>
              </a:spcAft>
              <a:buFontTx/>
              <a:buBlip>
                <a:blip r:embed="rId2"/>
              </a:buBlip>
            </a:pPr>
            <a:r>
              <a:rPr lang="de-DE" sz="2000" dirty="0" smtClean="0">
                <a:latin typeface="Arial" charset="0"/>
                <a:ea typeface="ＭＳ Ｐゴシック" charset="0"/>
                <a:sym typeface="Wingdings 3" charset="0"/>
              </a:rPr>
              <a:t>Auch </a:t>
            </a:r>
            <a:r>
              <a:rPr lang="de-DE" sz="2000" dirty="0">
                <a:latin typeface="Arial" charset="0"/>
                <a:ea typeface="ＭＳ Ｐゴシック" charset="0"/>
                <a:sym typeface="Wingdings 3" charset="0"/>
              </a:rPr>
              <a:t>in den Praxisphasen wird „studiert“ (z.B. </a:t>
            </a:r>
            <a:r>
              <a:rPr lang="de-DE" sz="2000" dirty="0">
                <a:solidFill>
                  <a:srgbClr val="C00000"/>
                </a:solidFill>
                <a:latin typeface="Arial" charset="0"/>
                <a:ea typeface="ＭＳ Ｐゴシック" charset="0"/>
                <a:sym typeface="Wingdings 3" charset="0"/>
              </a:rPr>
              <a:t>Transferaufgaben</a:t>
            </a:r>
            <a:r>
              <a:rPr lang="de-DE" sz="2000" dirty="0">
                <a:latin typeface="Arial" charset="0"/>
                <a:ea typeface="ＭＳ Ｐゴシック" charset="0"/>
                <a:sym typeface="Wingdings 3" charset="0"/>
              </a:rPr>
              <a:t>)</a:t>
            </a:r>
          </a:p>
          <a:p>
            <a:pPr marL="914400" lvl="1" indent="-457200">
              <a:spcBef>
                <a:spcPct val="30000"/>
              </a:spcBef>
              <a:spcAft>
                <a:spcPct val="30000"/>
              </a:spcAft>
              <a:buFontTx/>
              <a:buBlip>
                <a:blip r:embed="rId2"/>
              </a:buBlip>
            </a:pPr>
            <a:r>
              <a:rPr lang="de-DE" sz="2000" dirty="0" smtClean="0">
                <a:latin typeface="Arial" charset="0"/>
                <a:ea typeface="ＭＳ Ｐゴシック" charset="0"/>
                <a:sym typeface="Wingdings 3" charset="0"/>
              </a:rPr>
              <a:t>Anleitungsgespräche müssen </a:t>
            </a:r>
            <a:r>
              <a:rPr lang="de-DE" sz="2000" dirty="0" smtClean="0">
                <a:solidFill>
                  <a:srgbClr val="C00000"/>
                </a:solidFill>
                <a:latin typeface="Arial" charset="0"/>
                <a:ea typeface="ＭＳ Ｐゴシック" charset="0"/>
                <a:sym typeface="Wingdings 3" charset="0"/>
              </a:rPr>
              <a:t>regelmäßig stattfinden </a:t>
            </a:r>
            <a:r>
              <a:rPr lang="de-DE" sz="2000" dirty="0" smtClean="0">
                <a:latin typeface="Arial" charset="0"/>
                <a:ea typeface="ＭＳ Ｐゴシック" charset="0"/>
                <a:sym typeface="Wingdings 3" charset="0"/>
              </a:rPr>
              <a:t>(i.d.R. 1 x Woche)</a:t>
            </a:r>
          </a:p>
          <a:p>
            <a:pPr marL="914400" lvl="1" indent="-457200">
              <a:spcBef>
                <a:spcPct val="30000"/>
              </a:spcBef>
              <a:spcAft>
                <a:spcPct val="30000"/>
              </a:spcAft>
              <a:buFontTx/>
              <a:buBlip>
                <a:blip r:embed="rId2"/>
              </a:buBlip>
            </a:pPr>
            <a:r>
              <a:rPr lang="de-DE" sz="2000" dirty="0" smtClean="0">
                <a:latin typeface="Arial" charset="0"/>
                <a:ea typeface="ＭＳ Ｐゴシック" charset="0"/>
                <a:sym typeface="Wingdings 3" charset="0"/>
              </a:rPr>
              <a:t>Ablauf/Themen in </a:t>
            </a:r>
            <a:r>
              <a:rPr lang="de-DE" sz="2000" dirty="0">
                <a:latin typeface="Arial" charset="0"/>
                <a:ea typeface="ＭＳ Ｐゴシック" charset="0"/>
                <a:sym typeface="Wingdings 3" charset="0"/>
              </a:rPr>
              <a:t>der Praxis </a:t>
            </a:r>
            <a:r>
              <a:rPr lang="de-DE" sz="2000" dirty="0" smtClean="0">
                <a:latin typeface="Arial" charset="0"/>
                <a:ea typeface="ＭＳ Ｐゴシック" charset="0"/>
                <a:sym typeface="Wingdings 3" charset="0"/>
              </a:rPr>
              <a:t>werden durch </a:t>
            </a:r>
            <a:r>
              <a:rPr lang="de-DE" sz="2000" dirty="0" smtClean="0">
                <a:solidFill>
                  <a:srgbClr val="C00000"/>
                </a:solidFill>
                <a:latin typeface="Arial" charset="0"/>
                <a:ea typeface="ＭＳ Ｐゴシック" charset="0"/>
                <a:sym typeface="Wingdings 3" charset="0"/>
              </a:rPr>
              <a:t>Studierende dokumentiert</a:t>
            </a:r>
            <a:endParaRPr lang="de-DE" sz="2000" dirty="0">
              <a:solidFill>
                <a:srgbClr val="C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0483" name="Datumsplatzhalter 3"/>
          <p:cNvSpPr txBox="1">
            <a:spLocks noGrp="1"/>
          </p:cNvSpPr>
          <p:nvPr/>
        </p:nvSpPr>
        <p:spPr bwMode="auto">
          <a:xfrm>
            <a:off x="7400925" y="412750"/>
            <a:ext cx="19716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fld id="{5AC5F231-92E5-C247-BE63-75D415F1D255}" type="datetime1">
              <a:rPr lang="de-DE" sz="1200"/>
              <a:pPr algn="r" eaLnBrk="0" hangingPunct="0">
                <a:spcBef>
                  <a:spcPct val="0"/>
                </a:spcBef>
              </a:pPr>
              <a:t>15.11.2016</a:t>
            </a:fld>
            <a:endParaRPr lang="de-DE" sz="1400"/>
          </a:p>
        </p:txBody>
      </p:sp>
      <p:sp>
        <p:nvSpPr>
          <p:cNvPr id="20484" name="Foliennummernplatzhalter 4"/>
          <p:cNvSpPr txBox="1">
            <a:spLocks noGrp="1"/>
          </p:cNvSpPr>
          <p:nvPr/>
        </p:nvSpPr>
        <p:spPr bwMode="auto">
          <a:xfrm>
            <a:off x="8458200" y="6308725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r>
              <a:rPr lang="de-DE" sz="1200"/>
              <a:t>Seite </a:t>
            </a:r>
            <a:fld id="{58930D55-233F-5B4A-9D61-2D4E076561A0}" type="slidenum">
              <a:rPr lang="de-DE" sz="1200"/>
              <a:pPr algn="r" eaLnBrk="0" hangingPunct="0">
                <a:spcBef>
                  <a:spcPct val="0"/>
                </a:spcBef>
              </a:pPr>
              <a:t>11</a:t>
            </a:fld>
            <a:endParaRPr lang="de-DE" sz="1200"/>
          </a:p>
        </p:txBody>
      </p:sp>
      <p:sp>
        <p:nvSpPr>
          <p:cNvPr id="20485" name="Oval 7"/>
          <p:cNvSpPr>
            <a:spLocks noChangeArrowheads="1"/>
          </p:cNvSpPr>
          <p:nvPr/>
        </p:nvSpPr>
        <p:spPr bwMode="auto">
          <a:xfrm>
            <a:off x="4368800" y="3822700"/>
            <a:ext cx="2763838" cy="2182813"/>
          </a:xfrm>
          <a:prstGeom prst="ellipse">
            <a:avLst/>
          </a:prstGeom>
          <a:gradFill rotWithShape="1">
            <a:gsLst>
              <a:gs pos="0">
                <a:srgbClr val="E2001A"/>
              </a:gs>
              <a:gs pos="50000">
                <a:srgbClr val="F398A3"/>
              </a:gs>
              <a:gs pos="100000">
                <a:srgbClr val="E2001A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5115793" y="4648175"/>
            <a:ext cx="13493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2813">
              <a:spcBef>
                <a:spcPct val="50000"/>
              </a:spcBef>
            </a:pPr>
            <a:r>
              <a:rPr lang="de-DE" sz="1600" b="1" dirty="0">
                <a:solidFill>
                  <a:schemeClr val="tx1"/>
                </a:solidFill>
              </a:rPr>
              <a:t>Praxis-phasen</a:t>
            </a:r>
          </a:p>
        </p:txBody>
      </p:sp>
      <p:sp>
        <p:nvSpPr>
          <p:cNvPr id="134160" name="Oval 16"/>
          <p:cNvSpPr>
            <a:spLocks noChangeArrowheads="1"/>
          </p:cNvSpPr>
          <p:nvPr/>
        </p:nvSpPr>
        <p:spPr bwMode="auto">
          <a:xfrm>
            <a:off x="6237288" y="3429000"/>
            <a:ext cx="2759075" cy="1154113"/>
          </a:xfrm>
          <a:prstGeom prst="ellipse">
            <a:avLst/>
          </a:prstGeom>
          <a:gradFill rotWithShape="1">
            <a:gsLst>
              <a:gs pos="0">
                <a:srgbClr val="808080">
                  <a:alpha val="20000"/>
                </a:srgbClr>
              </a:gs>
              <a:gs pos="50000">
                <a:srgbClr val="808080">
                  <a:gamma/>
                  <a:shade val="76471"/>
                  <a:invGamma/>
                </a:srgbClr>
              </a:gs>
              <a:gs pos="100000">
                <a:srgbClr val="808080">
                  <a:alpha val="2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ea typeface="ＭＳ Ｐゴシック" pitchFamily="34" charset="-128"/>
              <a:cs typeface="+mn-cs"/>
            </a:endParaRPr>
          </a:p>
        </p:txBody>
      </p:sp>
      <p:sp>
        <p:nvSpPr>
          <p:cNvPr id="134161" name="Text Box 17"/>
          <p:cNvSpPr txBox="1">
            <a:spLocks noChangeArrowheads="1"/>
          </p:cNvSpPr>
          <p:nvPr/>
        </p:nvSpPr>
        <p:spPr bwMode="auto">
          <a:xfrm>
            <a:off x="6545263" y="3611563"/>
            <a:ext cx="23050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808080">
                        <a:alpha val="20000"/>
                      </a:srgbClr>
                    </a:gs>
                    <a:gs pos="50000">
                      <a:srgbClr val="808080">
                        <a:gamma/>
                        <a:shade val="76471"/>
                        <a:invGamma/>
                      </a:srgbClr>
                    </a:gs>
                    <a:gs pos="100000">
                      <a:srgbClr val="808080">
                        <a:alpha val="20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sz="1600" b="1">
                <a:solidFill>
                  <a:schemeClr val="bg1"/>
                </a:solidFill>
              </a:rPr>
              <a:t>Gesprächsleitfaden zu Beginn einer Praxisphase</a:t>
            </a:r>
          </a:p>
        </p:txBody>
      </p:sp>
      <p:sp>
        <p:nvSpPr>
          <p:cNvPr id="134166" name="Oval 22"/>
          <p:cNvSpPr>
            <a:spLocks noChangeArrowheads="1"/>
          </p:cNvSpPr>
          <p:nvPr/>
        </p:nvSpPr>
        <p:spPr bwMode="auto">
          <a:xfrm>
            <a:off x="2432050" y="4149725"/>
            <a:ext cx="2665413" cy="1223963"/>
          </a:xfrm>
          <a:prstGeom prst="ellipse">
            <a:avLst/>
          </a:prstGeom>
          <a:gradFill rotWithShape="1">
            <a:gsLst>
              <a:gs pos="0">
                <a:srgbClr val="808080">
                  <a:alpha val="20000"/>
                </a:srgbClr>
              </a:gs>
              <a:gs pos="50000">
                <a:srgbClr val="808080">
                  <a:gamma/>
                  <a:shade val="76471"/>
                  <a:invGamma/>
                </a:srgbClr>
              </a:gs>
              <a:gs pos="100000">
                <a:srgbClr val="808080">
                  <a:alpha val="2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ea typeface="ＭＳ Ｐゴシック" pitchFamily="34" charset="-128"/>
              <a:cs typeface="+mn-cs"/>
            </a:endParaRPr>
          </a:p>
        </p:txBody>
      </p:sp>
      <p:sp>
        <p:nvSpPr>
          <p:cNvPr id="134167" name="Text Box 23"/>
          <p:cNvSpPr txBox="1">
            <a:spLocks noChangeArrowheads="1"/>
          </p:cNvSpPr>
          <p:nvPr/>
        </p:nvSpPr>
        <p:spPr bwMode="auto">
          <a:xfrm>
            <a:off x="2460625" y="4437112"/>
            <a:ext cx="26638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808080">
                        <a:alpha val="20000"/>
                      </a:srgbClr>
                    </a:gs>
                    <a:gs pos="50000">
                      <a:srgbClr val="808080">
                        <a:gamma/>
                        <a:shade val="76471"/>
                        <a:invGamma/>
                      </a:srgbClr>
                    </a:gs>
                    <a:gs pos="100000">
                      <a:srgbClr val="808080">
                        <a:alpha val="20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de-DE" sz="1600" b="1" dirty="0" smtClean="0">
                <a:solidFill>
                  <a:schemeClr val="bg1"/>
                </a:solidFill>
                <a:cs typeface="+mn-cs"/>
              </a:rPr>
              <a:t>Bericht des Studierenden zum Abschluss einer Praxisphase</a:t>
            </a:r>
          </a:p>
        </p:txBody>
      </p:sp>
      <p:sp>
        <p:nvSpPr>
          <p:cNvPr id="134169" name="Oval 25"/>
          <p:cNvSpPr>
            <a:spLocks noChangeArrowheads="1"/>
          </p:cNvSpPr>
          <p:nvPr/>
        </p:nvSpPr>
        <p:spPr bwMode="auto">
          <a:xfrm>
            <a:off x="3152775" y="5373688"/>
            <a:ext cx="2087563" cy="674687"/>
          </a:xfrm>
          <a:prstGeom prst="ellipse">
            <a:avLst/>
          </a:prstGeom>
          <a:gradFill rotWithShape="1">
            <a:gsLst>
              <a:gs pos="0">
                <a:srgbClr val="808080">
                  <a:alpha val="20000"/>
                </a:srgbClr>
              </a:gs>
              <a:gs pos="50000">
                <a:srgbClr val="808080">
                  <a:gamma/>
                  <a:shade val="76471"/>
                  <a:invGamma/>
                </a:srgbClr>
              </a:gs>
              <a:gs pos="100000">
                <a:srgbClr val="808080">
                  <a:alpha val="2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ea typeface="ＭＳ Ｐゴシック" pitchFamily="34" charset="-128"/>
              <a:cs typeface="+mn-cs"/>
            </a:endParaRPr>
          </a:p>
        </p:txBody>
      </p:sp>
      <p:sp>
        <p:nvSpPr>
          <p:cNvPr id="134170" name="Text Box 26"/>
          <p:cNvSpPr txBox="1">
            <a:spLocks noChangeArrowheads="1"/>
          </p:cNvSpPr>
          <p:nvPr/>
        </p:nvSpPr>
        <p:spPr bwMode="auto">
          <a:xfrm>
            <a:off x="3368675" y="5445125"/>
            <a:ext cx="16589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808080">
                        <a:alpha val="20000"/>
                      </a:srgbClr>
                    </a:gs>
                    <a:gs pos="50000">
                      <a:srgbClr val="808080">
                        <a:gamma/>
                        <a:shade val="76471"/>
                        <a:invGamma/>
                      </a:srgbClr>
                    </a:gs>
                    <a:gs pos="100000">
                      <a:srgbClr val="808080">
                        <a:alpha val="20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de-DE" sz="1600" b="1" smtClean="0">
                <a:solidFill>
                  <a:schemeClr val="bg1"/>
                </a:solidFill>
                <a:cs typeface="+mn-cs"/>
              </a:rPr>
              <a:t>Transfer-aufgabe</a:t>
            </a:r>
          </a:p>
        </p:txBody>
      </p:sp>
      <p:grpSp>
        <p:nvGrpSpPr>
          <p:cNvPr id="20505" name="Group 30"/>
          <p:cNvGrpSpPr>
            <a:grpSpLocks/>
          </p:cNvGrpSpPr>
          <p:nvPr/>
        </p:nvGrpSpPr>
        <p:grpSpPr bwMode="auto">
          <a:xfrm>
            <a:off x="5170488" y="5661025"/>
            <a:ext cx="2085975" cy="739775"/>
            <a:chOff x="489" y="2795"/>
            <a:chExt cx="1542" cy="635"/>
          </a:xfrm>
        </p:grpSpPr>
        <p:sp>
          <p:nvSpPr>
            <p:cNvPr id="134175" name="Oval 31"/>
            <p:cNvSpPr>
              <a:spLocks noChangeArrowheads="1"/>
            </p:cNvSpPr>
            <p:nvPr/>
          </p:nvSpPr>
          <p:spPr bwMode="auto">
            <a:xfrm>
              <a:off x="489" y="2795"/>
              <a:ext cx="1542" cy="635"/>
            </a:xfrm>
            <a:prstGeom prst="ellipse">
              <a:avLst/>
            </a:prstGeom>
            <a:gradFill rotWithShape="1">
              <a:gsLst>
                <a:gs pos="0">
                  <a:srgbClr val="808080">
                    <a:alpha val="20000"/>
                  </a:srgbClr>
                </a:gs>
                <a:gs pos="50000">
                  <a:srgbClr val="808080">
                    <a:gamma/>
                    <a:shade val="76471"/>
                    <a:invGamma/>
                  </a:srgbClr>
                </a:gs>
                <a:gs pos="100000">
                  <a:srgbClr val="808080">
                    <a:alpha val="20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34176" name="Text Box 32"/>
            <p:cNvSpPr txBox="1">
              <a:spLocks noChangeArrowheads="1"/>
            </p:cNvSpPr>
            <p:nvPr/>
          </p:nvSpPr>
          <p:spPr bwMode="auto">
            <a:xfrm>
              <a:off x="625" y="2976"/>
              <a:ext cx="1225" cy="289"/>
            </a:xfrm>
            <a:prstGeom prst="rect">
              <a:avLst/>
            </a:prstGeom>
            <a:gradFill rotWithShape="1">
              <a:gsLst>
                <a:gs pos="0">
                  <a:srgbClr val="808080">
                    <a:alpha val="20000"/>
                  </a:srgbClr>
                </a:gs>
                <a:gs pos="50000">
                  <a:srgbClr val="808080">
                    <a:gamma/>
                    <a:shade val="76471"/>
                    <a:invGamma/>
                  </a:srgbClr>
                </a:gs>
                <a:gs pos="100000">
                  <a:srgbClr val="808080">
                    <a:alpha val="20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defTabSz="912813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defTabSz="912813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defTabSz="912813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defTabSz="912813" eaLnBrk="0" fontAlgn="base" hangingPunct="0">
                <a:spcBef>
                  <a:spcPct val="2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de-DE" sz="1600" b="1" smtClean="0">
                  <a:solidFill>
                    <a:schemeClr val="bg1"/>
                  </a:solidFill>
                  <a:cs typeface="+mn-cs"/>
                </a:rPr>
                <a:t>Praxisaufgabe</a:t>
              </a:r>
            </a:p>
          </p:txBody>
        </p:sp>
      </p:grpSp>
      <p:sp>
        <p:nvSpPr>
          <p:cNvPr id="134178" name="Oval 34"/>
          <p:cNvSpPr>
            <a:spLocks noChangeArrowheads="1"/>
          </p:cNvSpPr>
          <p:nvPr/>
        </p:nvSpPr>
        <p:spPr bwMode="auto">
          <a:xfrm>
            <a:off x="6464300" y="4652963"/>
            <a:ext cx="2303463" cy="1008062"/>
          </a:xfrm>
          <a:prstGeom prst="ellipse">
            <a:avLst/>
          </a:prstGeom>
          <a:gradFill rotWithShape="1">
            <a:gsLst>
              <a:gs pos="0">
                <a:srgbClr val="808080">
                  <a:alpha val="20000"/>
                </a:srgbClr>
              </a:gs>
              <a:gs pos="50000">
                <a:srgbClr val="808080">
                  <a:gamma/>
                  <a:shade val="76471"/>
                  <a:invGamma/>
                </a:srgbClr>
              </a:gs>
              <a:gs pos="100000">
                <a:srgbClr val="808080">
                  <a:alpha val="2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ea typeface="ＭＳ Ｐゴシック" pitchFamily="34" charset="-128"/>
              <a:cs typeface="+mn-cs"/>
            </a:endParaRPr>
          </a:p>
        </p:txBody>
      </p:sp>
      <p:sp>
        <p:nvSpPr>
          <p:cNvPr id="134179" name="Text Box 35"/>
          <p:cNvSpPr txBox="1">
            <a:spLocks noChangeArrowheads="1"/>
          </p:cNvSpPr>
          <p:nvPr/>
        </p:nvSpPr>
        <p:spPr bwMode="auto">
          <a:xfrm>
            <a:off x="6837363" y="4724400"/>
            <a:ext cx="15398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808080">
                        <a:alpha val="20000"/>
                      </a:srgbClr>
                    </a:gs>
                    <a:gs pos="50000">
                      <a:srgbClr val="808080">
                        <a:gamma/>
                        <a:shade val="76471"/>
                        <a:invGamma/>
                      </a:srgbClr>
                    </a:gs>
                    <a:gs pos="100000">
                      <a:srgbClr val="808080">
                        <a:alpha val="20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sz="1600" b="1">
                <a:solidFill>
                  <a:schemeClr val="bg1"/>
                </a:solidFill>
              </a:rPr>
              <a:t>Leitfäden für das Anleiter-gespräch</a:t>
            </a:r>
          </a:p>
        </p:txBody>
      </p:sp>
      <p:sp>
        <p:nvSpPr>
          <p:cNvPr id="134180" name="Oval 36"/>
          <p:cNvSpPr>
            <a:spLocks noChangeArrowheads="1"/>
          </p:cNvSpPr>
          <p:nvPr/>
        </p:nvSpPr>
        <p:spPr bwMode="auto">
          <a:xfrm>
            <a:off x="3417888" y="2924944"/>
            <a:ext cx="2830512" cy="1082675"/>
          </a:xfrm>
          <a:prstGeom prst="ellipse">
            <a:avLst/>
          </a:prstGeom>
          <a:gradFill rotWithShape="1">
            <a:gsLst>
              <a:gs pos="0">
                <a:srgbClr val="808080">
                  <a:alpha val="20000"/>
                </a:srgbClr>
              </a:gs>
              <a:gs pos="50000">
                <a:srgbClr val="808080">
                  <a:gamma/>
                  <a:shade val="76471"/>
                  <a:invGamma/>
                </a:srgbClr>
              </a:gs>
              <a:gs pos="100000">
                <a:srgbClr val="808080">
                  <a:alpha val="2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ea typeface="ＭＳ Ｐゴシック" pitchFamily="34" charset="-128"/>
              <a:cs typeface="+mn-cs"/>
            </a:endParaRPr>
          </a:p>
        </p:txBody>
      </p:sp>
      <p:sp>
        <p:nvSpPr>
          <p:cNvPr id="134181" name="Text Box 37"/>
          <p:cNvSpPr txBox="1">
            <a:spLocks noChangeArrowheads="1"/>
          </p:cNvSpPr>
          <p:nvPr/>
        </p:nvSpPr>
        <p:spPr bwMode="auto">
          <a:xfrm>
            <a:off x="3633788" y="3068960"/>
            <a:ext cx="23050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808080">
                        <a:alpha val="20000"/>
                      </a:srgbClr>
                    </a:gs>
                    <a:gs pos="50000">
                      <a:srgbClr val="808080">
                        <a:gamma/>
                        <a:shade val="76471"/>
                        <a:invGamma/>
                      </a:srgbClr>
                    </a:gs>
                    <a:gs pos="100000">
                      <a:srgbClr val="808080">
                        <a:alpha val="20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sz="1600" b="1" dirty="0">
                <a:solidFill>
                  <a:schemeClr val="bg1"/>
                </a:solidFill>
              </a:rPr>
              <a:t>Gesprächsleitfaden zum Ende einer Praxisphase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580AFDC1-3077-F84C-A2EA-C5DBA87A6144}" type="slidenum">
              <a:rPr lang="de-DE" smtClean="0"/>
              <a:pPr/>
              <a:t>12</a:t>
            </a:fld>
            <a:endParaRPr lang="de-DE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18" y="1471462"/>
            <a:ext cx="8784977" cy="476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489520" y="908720"/>
            <a:ext cx="91440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C6971"/>
                </a:solidFill>
                <a:latin typeface="+mn-lt"/>
                <a:ea typeface="+mn-ea"/>
                <a:cs typeface="ＭＳ Ｐゴシック" charset="0"/>
              </a:defRPr>
            </a:lvl1pPr>
            <a:lvl2pPr marL="741363" indent="-28416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30188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562100" indent="-2286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981200" indent="-2286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4384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8956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3528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100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 3" charset="0"/>
              <a:buNone/>
            </a:pPr>
            <a:r>
              <a:rPr lang="de-DE" sz="2200" dirty="0" smtClean="0">
                <a:solidFill>
                  <a:srgbClr val="C00000"/>
                </a:solidFill>
                <a:latin typeface="Arial" charset="0"/>
                <a:ea typeface="ＭＳ Ｐゴシック" charset="0"/>
              </a:rPr>
              <a:t>MATERIALIEN FÜR DIE ANLEITUNG IN DEN PRAXISPHASEN</a:t>
            </a:r>
            <a:r>
              <a:rPr lang="de-DE" sz="2400" b="1" dirty="0" smtClean="0">
                <a:latin typeface="Arial" charset="0"/>
                <a:ea typeface="ＭＳ Ｐゴシック" charset="0"/>
              </a:rPr>
              <a:t>	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3080792" y="3717032"/>
            <a:ext cx="4176464" cy="792088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378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 idx="4294967295"/>
          </p:nvPr>
        </p:nvSpPr>
        <p:spPr>
          <a:xfrm>
            <a:off x="476628" y="694842"/>
            <a:ext cx="9012875" cy="838200"/>
          </a:xfrm>
        </p:spPr>
        <p:txBody>
          <a:bodyPr lIns="91440" tIns="45720" rIns="91440" bIns="45720" anchor="ctr"/>
          <a:lstStyle/>
          <a:p>
            <a:pPr defTabSz="914400" eaLnBrk="1" hangingPunct="1">
              <a:defRPr/>
            </a:pPr>
            <a:r>
              <a:rPr lang="de-DE" altLang="de-DE" cap="all" dirty="0" smtClean="0">
                <a:cs typeface="+mj-cs"/>
              </a:rPr>
              <a:t>Rolle DER </a:t>
            </a:r>
            <a:r>
              <a:rPr lang="de-DE" altLang="de-DE" cap="all" dirty="0" err="1" smtClean="0">
                <a:cs typeface="+mj-cs"/>
              </a:rPr>
              <a:t>Studiengangsleitung</a:t>
            </a:r>
            <a:endParaRPr lang="de-DE" altLang="de-DE" cap="all" dirty="0" smtClean="0">
              <a:cs typeface="+mj-cs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1363663" y="1916113"/>
            <a:ext cx="2419350" cy="1295400"/>
          </a:xfrm>
          <a:prstGeom prst="ellipse">
            <a:avLst/>
          </a:prstGeom>
          <a:noFill/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1508" name="Textfeld 5"/>
          <p:cNvSpPr txBox="1">
            <a:spLocks noChangeArrowheads="1"/>
          </p:cNvSpPr>
          <p:nvPr/>
        </p:nvSpPr>
        <p:spPr bwMode="auto">
          <a:xfrm>
            <a:off x="1935163" y="2354263"/>
            <a:ext cx="1793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sz="1800">
                <a:solidFill>
                  <a:schemeClr val="tx1"/>
                </a:solidFill>
                <a:latin typeface="Calibri" charset="0"/>
              </a:rPr>
              <a:t>Studierende</a:t>
            </a:r>
          </a:p>
          <a:p>
            <a:pPr>
              <a:spcBef>
                <a:spcPct val="0"/>
              </a:spcBef>
            </a:pPr>
            <a:endParaRPr lang="de-DE" sz="1800">
              <a:solidFill>
                <a:schemeClr val="tx1"/>
              </a:solidFill>
              <a:latin typeface="Calibri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734050" y="2058988"/>
            <a:ext cx="2105025" cy="11525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1510" name="Textfeld 7"/>
          <p:cNvSpPr txBox="1">
            <a:spLocks noChangeArrowheads="1"/>
          </p:cNvSpPr>
          <p:nvPr/>
        </p:nvSpPr>
        <p:spPr bwMode="auto">
          <a:xfrm>
            <a:off x="5889625" y="2347913"/>
            <a:ext cx="17938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de-DE" sz="1800">
                <a:solidFill>
                  <a:schemeClr val="tx1"/>
                </a:solidFill>
                <a:latin typeface="Calibri" charset="0"/>
              </a:rPr>
              <a:t>Studiengangs-leiterIn</a:t>
            </a:r>
          </a:p>
        </p:txBody>
      </p:sp>
      <p:sp>
        <p:nvSpPr>
          <p:cNvPr id="9" name="Ellipse 8"/>
          <p:cNvSpPr/>
          <p:nvPr/>
        </p:nvSpPr>
        <p:spPr>
          <a:xfrm>
            <a:off x="6032500" y="4579938"/>
            <a:ext cx="2106613" cy="11525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1512" name="Textfeld 9"/>
          <p:cNvSpPr txBox="1">
            <a:spLocks noChangeArrowheads="1"/>
          </p:cNvSpPr>
          <p:nvPr/>
        </p:nvSpPr>
        <p:spPr bwMode="auto">
          <a:xfrm>
            <a:off x="6188075" y="4868863"/>
            <a:ext cx="19510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sz="1800">
                <a:solidFill>
                  <a:schemeClr val="tx1"/>
                </a:solidFill>
                <a:latin typeface="Calibri" charset="0"/>
              </a:rPr>
              <a:t>Praxiscurriculum </a:t>
            </a:r>
            <a:br>
              <a:rPr lang="de-DE" sz="1800">
                <a:solidFill>
                  <a:schemeClr val="tx1"/>
                </a:solidFill>
                <a:latin typeface="Calibri" charset="0"/>
              </a:rPr>
            </a:br>
            <a:r>
              <a:rPr lang="de-DE" sz="1800">
                <a:solidFill>
                  <a:schemeClr val="tx1"/>
                </a:solidFill>
                <a:latin typeface="Calibri" charset="0"/>
              </a:rPr>
              <a:t>der Einrichtung</a:t>
            </a:r>
          </a:p>
        </p:txBody>
      </p:sp>
      <p:sp>
        <p:nvSpPr>
          <p:cNvPr id="15" name="Ellipse 14"/>
          <p:cNvSpPr/>
          <p:nvPr/>
        </p:nvSpPr>
        <p:spPr>
          <a:xfrm>
            <a:off x="3640138" y="3643313"/>
            <a:ext cx="2105025" cy="11525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1514" name="Textfeld 15"/>
          <p:cNvSpPr txBox="1">
            <a:spLocks noChangeArrowheads="1"/>
          </p:cNvSpPr>
          <p:nvPr/>
        </p:nvSpPr>
        <p:spPr bwMode="auto">
          <a:xfrm>
            <a:off x="4141788" y="3932238"/>
            <a:ext cx="1171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de-DE" sz="1800">
                <a:solidFill>
                  <a:schemeClr val="tx1"/>
                </a:solidFill>
                <a:latin typeface="Calibri" charset="0"/>
              </a:rPr>
              <a:t>Anleiter-</a:t>
            </a:r>
            <a:br>
              <a:rPr lang="de-DE" sz="1800">
                <a:solidFill>
                  <a:schemeClr val="tx1"/>
                </a:solidFill>
                <a:latin typeface="Calibri" charset="0"/>
              </a:rPr>
            </a:br>
            <a:r>
              <a:rPr lang="de-DE" sz="1800">
                <a:solidFill>
                  <a:schemeClr val="tx1"/>
                </a:solidFill>
                <a:latin typeface="Calibri" charset="0"/>
              </a:rPr>
              <a:t>Tagungen</a:t>
            </a:r>
          </a:p>
        </p:txBody>
      </p:sp>
      <p:cxnSp>
        <p:nvCxnSpPr>
          <p:cNvPr id="20" name="Gerade Verbindung mit Pfeil 19"/>
          <p:cNvCxnSpPr/>
          <p:nvPr/>
        </p:nvCxnSpPr>
        <p:spPr>
          <a:xfrm>
            <a:off x="4016375" y="2490788"/>
            <a:ext cx="1441450" cy="3175"/>
          </a:xfrm>
          <a:prstGeom prst="straightConnector1">
            <a:avLst/>
          </a:prstGeom>
          <a:ln w="762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>
            <a:off x="6659563" y="3357563"/>
            <a:ext cx="0" cy="122237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 flipH="1">
            <a:off x="2649538" y="2852738"/>
            <a:ext cx="2989262" cy="1079500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rot="5400000" flipH="1" flipV="1">
            <a:off x="955675" y="3175001"/>
            <a:ext cx="720725" cy="215900"/>
          </a:xfrm>
          <a:prstGeom prst="straightConnector1">
            <a:avLst/>
          </a:prstGeom>
          <a:ln w="762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flipH="1">
            <a:off x="5529263" y="3138488"/>
            <a:ext cx="360362" cy="57785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 flipH="1" flipV="1">
            <a:off x="2865438" y="4722813"/>
            <a:ext cx="3024187" cy="43497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lipse 3"/>
          <p:cNvSpPr/>
          <p:nvPr/>
        </p:nvSpPr>
        <p:spPr>
          <a:xfrm>
            <a:off x="344488" y="3716338"/>
            <a:ext cx="2419350" cy="1295400"/>
          </a:xfrm>
          <a:prstGeom prst="ellipse">
            <a:avLst/>
          </a:prstGeom>
          <a:noFill/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1522" name="Textfeld 9"/>
          <p:cNvSpPr txBox="1">
            <a:spLocks noChangeArrowheads="1"/>
          </p:cNvSpPr>
          <p:nvPr/>
        </p:nvSpPr>
        <p:spPr bwMode="auto">
          <a:xfrm>
            <a:off x="488950" y="4154488"/>
            <a:ext cx="21605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sz="1800">
                <a:solidFill>
                  <a:schemeClr val="tx1"/>
                </a:solidFill>
                <a:latin typeface="Calibri" charset="0"/>
              </a:rPr>
              <a:t>Praxisanleiter/innen</a:t>
            </a:r>
          </a:p>
          <a:p>
            <a:pPr>
              <a:spcBef>
                <a:spcPct val="0"/>
              </a:spcBef>
            </a:pPr>
            <a:endParaRPr lang="de-DE" sz="1800">
              <a:solidFill>
                <a:schemeClr val="tx1"/>
              </a:solidFill>
              <a:latin typeface="Calibri" charset="0"/>
            </a:endParaRPr>
          </a:p>
        </p:txBody>
      </p:sp>
      <p:cxnSp>
        <p:nvCxnSpPr>
          <p:cNvPr id="24" name="Gerade Verbindung mit Pfeil 23"/>
          <p:cNvCxnSpPr/>
          <p:nvPr/>
        </p:nvCxnSpPr>
        <p:spPr>
          <a:xfrm flipV="1">
            <a:off x="2865438" y="4252913"/>
            <a:ext cx="647402" cy="11112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/>
          <p:cNvSpPr/>
          <p:nvPr/>
        </p:nvSpPr>
        <p:spPr bwMode="auto">
          <a:xfrm>
            <a:off x="5673080" y="1765800"/>
            <a:ext cx="2339900" cy="1591192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nummernplatzhalter 4"/>
          <p:cNvSpPr txBox="1">
            <a:spLocks noGrp="1"/>
          </p:cNvSpPr>
          <p:nvPr/>
        </p:nvSpPr>
        <p:spPr bwMode="auto">
          <a:xfrm>
            <a:off x="8458200" y="6297613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r>
              <a:rPr lang="de-DE" sz="1200"/>
              <a:t>Seite </a:t>
            </a:r>
            <a:fld id="{2F03BFA3-3B40-B94A-9749-6ABD7554FC6B}" type="slidenum">
              <a:rPr lang="de-DE" sz="1200"/>
              <a:pPr algn="r" eaLnBrk="0" hangingPunct="0">
                <a:spcBef>
                  <a:spcPct val="0"/>
                </a:spcBef>
              </a:pPr>
              <a:t>14</a:t>
            </a:fld>
            <a:endParaRPr lang="de-DE" sz="120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849313" y="3327400"/>
            <a:ext cx="873283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r">
              <a:spcBef>
                <a:spcPct val="0"/>
              </a:spcBef>
            </a:pPr>
            <a:r>
              <a:rPr lang="de-DE" sz="2900" dirty="0">
                <a:solidFill>
                  <a:srgbClr val="C00000"/>
                </a:solidFill>
                <a:cs typeface="Arial" charset="0"/>
              </a:rPr>
              <a:t>Teil II </a:t>
            </a:r>
          </a:p>
          <a:p>
            <a:pPr algn="r">
              <a:spcBef>
                <a:spcPct val="0"/>
              </a:spcBef>
            </a:pPr>
            <a:endParaRPr lang="de-DE" sz="2900" dirty="0">
              <a:solidFill>
                <a:srgbClr val="5C6971"/>
              </a:solidFill>
              <a:cs typeface="Arial" charset="0"/>
            </a:endParaRPr>
          </a:p>
          <a:p>
            <a:pPr algn="r">
              <a:spcBef>
                <a:spcPct val="0"/>
              </a:spcBef>
            </a:pPr>
            <a:endParaRPr lang="de-DE" sz="2900" dirty="0">
              <a:solidFill>
                <a:srgbClr val="5C6971"/>
              </a:solidFill>
              <a:cs typeface="Arial" charset="0"/>
            </a:endParaRPr>
          </a:p>
          <a:p>
            <a:pPr algn="r">
              <a:spcBef>
                <a:spcPct val="0"/>
              </a:spcBef>
            </a:pPr>
            <a:r>
              <a:rPr lang="de-DE" sz="2900" dirty="0" smtClean="0">
                <a:solidFill>
                  <a:srgbClr val="5C6971"/>
                </a:solidFill>
                <a:cs typeface="Arial" charset="0"/>
              </a:rPr>
              <a:t>Praxishandbuch und Praxiscurriculum: </a:t>
            </a:r>
            <a:br>
              <a:rPr lang="de-DE" sz="2900" dirty="0" smtClean="0">
                <a:solidFill>
                  <a:srgbClr val="5C6971"/>
                </a:solidFill>
                <a:cs typeface="Arial" charset="0"/>
              </a:rPr>
            </a:br>
            <a:r>
              <a:rPr lang="de-DE" sz="2900" dirty="0" smtClean="0">
                <a:solidFill>
                  <a:srgbClr val="5C6971"/>
                </a:solidFill>
                <a:cs typeface="Arial" charset="0"/>
              </a:rPr>
              <a:t/>
            </a:r>
            <a:br>
              <a:rPr lang="de-DE" sz="2900" dirty="0" smtClean="0">
                <a:solidFill>
                  <a:srgbClr val="5C6971"/>
                </a:solidFill>
                <a:cs typeface="Arial" charset="0"/>
              </a:rPr>
            </a:br>
            <a:r>
              <a:rPr lang="de-DE" sz="2900" dirty="0" smtClean="0">
                <a:solidFill>
                  <a:srgbClr val="5C6971"/>
                </a:solidFill>
                <a:cs typeface="Arial" charset="0"/>
              </a:rPr>
              <a:t>Anleitung und Kompetenzerwerb im Laufe des Praxisstudiums</a:t>
            </a:r>
            <a:r>
              <a:rPr lang="de-DE" sz="2900" dirty="0">
                <a:solidFill>
                  <a:srgbClr val="5C6971"/>
                </a:solidFill>
                <a:cs typeface="Arial" charset="0"/>
              </a:rPr>
              <a:t/>
            </a:r>
            <a:br>
              <a:rPr lang="de-DE" sz="2900" dirty="0">
                <a:solidFill>
                  <a:srgbClr val="5C6971"/>
                </a:solidFill>
                <a:cs typeface="Arial" charset="0"/>
              </a:rPr>
            </a:br>
            <a:endParaRPr lang="de-DE" dirty="0">
              <a:solidFill>
                <a:srgbClr val="5C697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27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580AFDC1-3077-F84C-A2EA-C5DBA87A6144}" type="slidenum">
              <a:rPr lang="de-DE" smtClean="0"/>
              <a:pPr/>
              <a:t>15</a:t>
            </a:fld>
            <a:endParaRPr lang="de-DE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18" y="1471462"/>
            <a:ext cx="8784977" cy="476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489520" y="908720"/>
            <a:ext cx="91440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C6971"/>
                </a:solidFill>
                <a:latin typeface="+mn-lt"/>
                <a:ea typeface="+mn-ea"/>
                <a:cs typeface="ＭＳ Ｐゴシック" charset="0"/>
              </a:defRPr>
            </a:lvl1pPr>
            <a:lvl2pPr marL="741363" indent="-28416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30188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562100" indent="-2286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981200" indent="-2286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4384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8956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3528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100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 3" charset="0"/>
              <a:buNone/>
            </a:pPr>
            <a:r>
              <a:rPr lang="de-DE" sz="2200" dirty="0" smtClean="0">
                <a:solidFill>
                  <a:srgbClr val="C00000"/>
                </a:solidFill>
                <a:latin typeface="Arial" charset="0"/>
                <a:ea typeface="ＭＳ Ｐゴシック" charset="0"/>
              </a:rPr>
              <a:t>MATERIALIEN FÜR DIE ANLEITUNG IN DEN PRAXISPHASEN</a:t>
            </a:r>
            <a:r>
              <a:rPr lang="de-DE" sz="2400" b="1" dirty="0" smtClean="0">
                <a:latin typeface="Arial" charset="0"/>
                <a:ea typeface="ＭＳ Ｐゴシック" charset="0"/>
              </a:rPr>
              <a:t>	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3061590" y="2852936"/>
            <a:ext cx="4176464" cy="936104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701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Inhaltsplatzhalter 2"/>
          <p:cNvSpPr>
            <a:spLocks noGrp="1"/>
          </p:cNvSpPr>
          <p:nvPr>
            <p:ph idx="4294967295"/>
          </p:nvPr>
        </p:nvSpPr>
        <p:spPr>
          <a:xfrm>
            <a:off x="415925" y="2120900"/>
            <a:ext cx="8866188" cy="4187825"/>
          </a:xfrm>
        </p:spPr>
        <p:txBody>
          <a:bodyPr lIns="182880" tIns="91440"/>
          <a:lstStyle/>
          <a:p>
            <a:pPr marL="265113" indent="-265113" defTabSz="914400" eaLnBrk="1" hangingPunct="1"/>
            <a:r>
              <a:rPr lang="de-DE" altLang="de-DE" dirty="0" smtClean="0"/>
              <a:t>Wissenskompetenzen</a:t>
            </a:r>
          </a:p>
          <a:p>
            <a:pPr marL="265113" indent="-265113" defTabSz="914400" eaLnBrk="1" hangingPunct="1"/>
            <a:r>
              <a:rPr lang="de-DE" altLang="de-DE" dirty="0" smtClean="0"/>
              <a:t>Handlungskompetenzen</a:t>
            </a:r>
          </a:p>
          <a:p>
            <a:pPr marL="265113" indent="-265113" defTabSz="914400" eaLnBrk="1" hangingPunct="1"/>
            <a:r>
              <a:rPr lang="de-DE" altLang="de-DE" dirty="0" smtClean="0"/>
              <a:t>Sozial-ethische Kompetenzen</a:t>
            </a:r>
          </a:p>
          <a:p>
            <a:pPr marL="265113" indent="-265113" defTabSz="914400" eaLnBrk="1" hangingPunct="1"/>
            <a:r>
              <a:rPr lang="de-DE" altLang="de-DE" dirty="0" smtClean="0"/>
              <a:t>Selbstkompetenzen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489520" y="908720"/>
            <a:ext cx="91440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C6971"/>
                </a:solidFill>
                <a:latin typeface="+mn-lt"/>
                <a:ea typeface="+mn-ea"/>
                <a:cs typeface="ＭＳ Ｐゴシック" charset="0"/>
              </a:defRPr>
            </a:lvl1pPr>
            <a:lvl2pPr marL="741363" indent="-28416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30188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562100" indent="-2286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981200" indent="-22860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4384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8956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3528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10000" indent="-228600" algn="l" defTabSz="912813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 3" charset="0"/>
              <a:buNone/>
            </a:pPr>
            <a:r>
              <a:rPr lang="de-DE" sz="2200" dirty="0" smtClean="0">
                <a:solidFill>
                  <a:srgbClr val="C00000"/>
                </a:solidFill>
                <a:latin typeface="Arial" charset="0"/>
                <a:ea typeface="ＭＳ Ｐゴシック" charset="0"/>
              </a:rPr>
              <a:t>DAS KOMPETENZMODELL DER DHBW</a:t>
            </a:r>
            <a:r>
              <a:rPr lang="de-DE" sz="2400" b="1" dirty="0" smtClean="0">
                <a:latin typeface="Arial" charset="0"/>
                <a:ea typeface="ＭＳ Ｐゴシック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7995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1006475"/>
            <a:ext cx="8693150" cy="8382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/>
          <a:p>
            <a:pPr defTabSz="914400"/>
            <a:r>
              <a:rPr lang="de-DE" altLang="de-DE" sz="2400" b="1" smtClean="0"/>
              <a:t>Kompetenzerwerb im Studienverlauf: Bedeutung neu erworbener Kompetenzen aus Sicht Studierender</a:t>
            </a:r>
            <a:br>
              <a:rPr lang="de-DE" altLang="de-DE" sz="2400" b="1" smtClean="0"/>
            </a:br>
            <a:r>
              <a:rPr lang="de-DE" altLang="de-DE" sz="1600" smtClean="0"/>
              <a:t>(offene Antworten in den Berichten zum Abschluss der Praxisphasen)</a:t>
            </a:r>
          </a:p>
        </p:txBody>
      </p:sp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8337550" y="5734050"/>
            <a:ext cx="1404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/>
              <a:t>(N = 340)</a:t>
            </a:r>
          </a:p>
        </p:txBody>
      </p:sp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1418835"/>
              </p:ext>
            </p:extLst>
          </p:nvPr>
        </p:nvGraphicFramePr>
        <p:xfrm>
          <a:off x="776536" y="2060848"/>
          <a:ext cx="8621464" cy="4039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hteck 7"/>
          <p:cNvSpPr/>
          <p:nvPr/>
        </p:nvSpPr>
        <p:spPr bwMode="auto">
          <a:xfrm>
            <a:off x="2413866" y="2204864"/>
            <a:ext cx="720080" cy="2736304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7977336" y="2200366"/>
            <a:ext cx="720080" cy="2736304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492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981075"/>
            <a:ext cx="8535988" cy="431800"/>
          </a:xfrm>
        </p:spPr>
        <p:txBody>
          <a:bodyPr/>
          <a:lstStyle/>
          <a:p>
            <a:pPr defTabSz="914400"/>
            <a:r>
              <a:rPr lang="de-DE" altLang="de-DE" sz="2400" dirty="0" smtClean="0"/>
              <a:t>Beispiel Praxiscurriculum: 1. Praxisphase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1699791"/>
            <a:ext cx="9417050" cy="4681537"/>
          </a:xfrm>
          <a:solidFill>
            <a:schemeClr val="bg1"/>
          </a:solidFill>
        </p:spPr>
        <p:txBody>
          <a:bodyPr/>
          <a:lstStyle/>
          <a:p>
            <a:pPr marL="0" indent="0" defTabSz="914400">
              <a:lnSpc>
                <a:spcPct val="80000"/>
              </a:lnSpc>
              <a:buFontTx/>
              <a:buNone/>
            </a:pPr>
            <a:r>
              <a:rPr lang="de-DE" altLang="de-DE" sz="1900" b="1" dirty="0" smtClean="0"/>
              <a:t>Ziele:</a:t>
            </a:r>
            <a:r>
              <a:rPr lang="de-DE" altLang="de-DE" sz="1900" dirty="0" smtClean="0"/>
              <a:t> </a:t>
            </a:r>
          </a:p>
          <a:p>
            <a:pPr marL="0" indent="0" defTabSz="914400">
              <a:lnSpc>
                <a:spcPct val="80000"/>
              </a:lnSpc>
              <a:buFontTx/>
              <a:buNone/>
            </a:pPr>
            <a:r>
              <a:rPr lang="de-DE" altLang="de-DE" sz="1900" b="1" dirty="0" smtClean="0"/>
              <a:t>1) Kennenlernen Arbeitsfeld und der Lebenslagen der Adressat/innen </a:t>
            </a:r>
            <a:br>
              <a:rPr lang="de-DE" altLang="de-DE" sz="1900" b="1" dirty="0" smtClean="0"/>
            </a:br>
            <a:r>
              <a:rPr lang="de-DE" altLang="de-DE" sz="1900" b="1" dirty="0" smtClean="0"/>
              <a:t>    (Sozial-ethische Kompetenzen, Wissenskompetenzen)  </a:t>
            </a:r>
          </a:p>
          <a:p>
            <a:pPr marL="0" indent="0" defTabSz="914400">
              <a:lnSpc>
                <a:spcPct val="80000"/>
              </a:lnSpc>
              <a:buFontTx/>
              <a:buNone/>
            </a:pPr>
            <a:r>
              <a:rPr lang="de-DE" altLang="de-DE" sz="1900" b="1" dirty="0" smtClean="0"/>
              <a:t>2) Organisations- und Verwaltungsabläufe (Selbstkompetenzen) </a:t>
            </a:r>
            <a:br>
              <a:rPr lang="de-DE" altLang="de-DE" sz="1900" b="1" dirty="0" smtClean="0"/>
            </a:br>
            <a:endParaRPr lang="de-DE" altLang="de-DE" sz="1900" b="1" dirty="0" smtClean="0"/>
          </a:p>
          <a:p>
            <a:pPr marL="0" indent="0" defTabSz="914400">
              <a:lnSpc>
                <a:spcPct val="80000"/>
              </a:lnSpc>
              <a:buFontTx/>
              <a:buNone/>
            </a:pPr>
            <a:r>
              <a:rPr lang="de-DE" altLang="de-DE" sz="1900" b="1" dirty="0" smtClean="0"/>
              <a:t>Ausbildungsinhalte: </a:t>
            </a:r>
          </a:p>
          <a:p>
            <a:pPr marL="0" indent="0" defTabSz="914400">
              <a:lnSpc>
                <a:spcPct val="80000"/>
              </a:lnSpc>
            </a:pPr>
            <a:r>
              <a:rPr lang="de-DE" altLang="de-DE" sz="1900" dirty="0" smtClean="0"/>
              <a:t> Kontaktaufnahme zu Klient/innen, </a:t>
            </a:r>
          </a:p>
          <a:p>
            <a:pPr marL="0" indent="0" defTabSz="914400">
              <a:lnSpc>
                <a:spcPct val="80000"/>
              </a:lnSpc>
            </a:pPr>
            <a:r>
              <a:rPr lang="de-DE" altLang="de-DE" sz="1900" dirty="0"/>
              <a:t> </a:t>
            </a:r>
            <a:r>
              <a:rPr lang="de-DE" altLang="de-DE" sz="1900" dirty="0" smtClean="0"/>
              <a:t>Kennenlernen der spezifischen Lebenswelt/Lebenslage der Zielgruppen</a:t>
            </a:r>
          </a:p>
          <a:p>
            <a:pPr marL="0" indent="0" defTabSz="914400">
              <a:lnSpc>
                <a:spcPct val="80000"/>
              </a:lnSpc>
            </a:pPr>
            <a:r>
              <a:rPr lang="de-DE" altLang="de-DE" sz="1900" dirty="0" smtClean="0"/>
              <a:t> Mitwirkung bei Aktivitäten und Angeboten, </a:t>
            </a:r>
          </a:p>
          <a:p>
            <a:pPr marL="0" indent="0" defTabSz="914400">
              <a:lnSpc>
                <a:spcPct val="80000"/>
              </a:lnSpc>
            </a:pPr>
            <a:r>
              <a:rPr lang="de-DE" altLang="de-DE" sz="1900" dirty="0" smtClean="0"/>
              <a:t> Kennen lernen der Organisation/Verwaltung und ggf. Kooperationspartner</a:t>
            </a:r>
          </a:p>
          <a:p>
            <a:pPr marL="0" indent="0" defTabSz="914400">
              <a:lnSpc>
                <a:spcPct val="80000"/>
              </a:lnSpc>
              <a:buFontTx/>
              <a:buNone/>
            </a:pPr>
            <a:endParaRPr lang="de-DE" altLang="de-DE" sz="1900" b="1" dirty="0" smtClean="0"/>
          </a:p>
          <a:p>
            <a:pPr marL="0" indent="0" defTabSz="914400">
              <a:lnSpc>
                <a:spcPct val="80000"/>
              </a:lnSpc>
              <a:buFontTx/>
              <a:buNone/>
            </a:pPr>
            <a:r>
              <a:rPr lang="de-DE" altLang="de-DE" sz="1900" b="1" dirty="0" smtClean="0"/>
              <a:t>Aufgaben der Anleitung:</a:t>
            </a:r>
            <a:r>
              <a:rPr lang="de-DE" altLang="de-DE" sz="1900" dirty="0" smtClean="0"/>
              <a:t> </a:t>
            </a:r>
          </a:p>
          <a:p>
            <a:pPr marL="0" indent="0" defTabSz="914400">
              <a:lnSpc>
                <a:spcPct val="80000"/>
              </a:lnSpc>
            </a:pPr>
            <a:r>
              <a:rPr lang="de-DE" altLang="de-DE" sz="1900" dirty="0" smtClean="0"/>
              <a:t> Einstellungen zu den Klient/innen und Reflexion der Lebenslagen, </a:t>
            </a:r>
          </a:p>
          <a:p>
            <a:pPr marL="0" indent="0" defTabSz="914400">
              <a:lnSpc>
                <a:spcPct val="80000"/>
              </a:lnSpc>
            </a:pPr>
            <a:r>
              <a:rPr lang="de-DE" altLang="de-DE" sz="1900" dirty="0" smtClean="0"/>
              <a:t> Einbezug in Arbeitsalltag, rechtliche Rahmenbedingungen, Verwaltungsarbeiten, </a:t>
            </a:r>
          </a:p>
          <a:p>
            <a:pPr marL="0" indent="0" defTabSz="914400">
              <a:lnSpc>
                <a:spcPct val="80000"/>
              </a:lnSpc>
            </a:pPr>
            <a:r>
              <a:rPr lang="de-DE" altLang="de-DE" sz="1900" dirty="0" smtClean="0"/>
              <a:t> Persönliche Haltung gegenüber gesellschaftlichen Prozessen und Institutionen, </a:t>
            </a:r>
          </a:p>
        </p:txBody>
      </p:sp>
    </p:spTree>
    <p:extLst>
      <p:ext uri="{BB962C8B-B14F-4D97-AF65-F5344CB8AC3E}">
        <p14:creationId xmlns:p14="http://schemas.microsoft.com/office/powerpoint/2010/main" val="348409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" y="1700808"/>
            <a:ext cx="9417050" cy="478155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defTabSz="914400">
              <a:lnSpc>
                <a:spcPct val="80000"/>
              </a:lnSpc>
              <a:buFontTx/>
              <a:buNone/>
            </a:pPr>
            <a:r>
              <a:rPr lang="de-DE" altLang="de-DE" sz="1900" b="1" dirty="0" smtClean="0"/>
              <a:t>Ziele:</a:t>
            </a:r>
          </a:p>
          <a:p>
            <a:pPr marL="0" indent="0" defTabSz="914400">
              <a:lnSpc>
                <a:spcPct val="80000"/>
              </a:lnSpc>
              <a:buFontTx/>
              <a:buNone/>
            </a:pPr>
            <a:r>
              <a:rPr lang="de-DE" altLang="de-DE" sz="1900" b="1" dirty="0" smtClean="0"/>
              <a:t>1) Angebote planen und reflektieren (Sozial-ethische-Kompetenz, Handlungskompetenz) </a:t>
            </a:r>
          </a:p>
          <a:p>
            <a:pPr marL="0" indent="0" defTabSz="914400">
              <a:lnSpc>
                <a:spcPct val="80000"/>
              </a:lnSpc>
              <a:buFontTx/>
              <a:buNone/>
            </a:pPr>
            <a:r>
              <a:rPr lang="de-DE" altLang="de-DE" sz="1900" b="1" dirty="0" smtClean="0"/>
              <a:t>2) Verwaltung/Organisation, Teilnahme Besprechung (Selbstkompetenz) </a:t>
            </a:r>
          </a:p>
          <a:p>
            <a:pPr marL="0" indent="0" defTabSz="914400">
              <a:lnSpc>
                <a:spcPct val="80000"/>
              </a:lnSpc>
            </a:pPr>
            <a:endParaRPr lang="de-DE" altLang="de-DE" sz="1900" b="1" dirty="0" smtClean="0"/>
          </a:p>
          <a:p>
            <a:pPr marL="0" indent="0" defTabSz="914400">
              <a:lnSpc>
                <a:spcPct val="80000"/>
              </a:lnSpc>
              <a:buFontTx/>
              <a:buNone/>
            </a:pPr>
            <a:r>
              <a:rPr lang="de-DE" altLang="de-DE" sz="1900" b="1" dirty="0" smtClean="0"/>
              <a:t>Ausbildungsinhalte: </a:t>
            </a:r>
          </a:p>
          <a:p>
            <a:pPr marL="0" indent="0" defTabSz="914400">
              <a:lnSpc>
                <a:spcPct val="80000"/>
              </a:lnSpc>
            </a:pPr>
            <a:r>
              <a:rPr lang="de-DE" altLang="de-DE" sz="1900" b="1" dirty="0" smtClean="0"/>
              <a:t> </a:t>
            </a:r>
            <a:r>
              <a:rPr lang="de-DE" altLang="de-DE" sz="1900" dirty="0" smtClean="0"/>
              <a:t>Regelmäßige Teilnahme an Teambesprechungen, Supervision</a:t>
            </a:r>
          </a:p>
          <a:p>
            <a:pPr marL="0" indent="0" defTabSz="914400">
              <a:lnSpc>
                <a:spcPct val="80000"/>
              </a:lnSpc>
            </a:pPr>
            <a:r>
              <a:rPr lang="de-DE" altLang="de-DE" sz="1900" dirty="0" smtClean="0"/>
              <a:t> Spezielle (pädagogische) Aufgaben übernehmen                                              </a:t>
            </a:r>
          </a:p>
          <a:p>
            <a:pPr marL="0" indent="0" defTabSz="914400">
              <a:lnSpc>
                <a:spcPct val="80000"/>
              </a:lnSpc>
            </a:pPr>
            <a:r>
              <a:rPr lang="de-DE" altLang="de-DE" sz="1900" dirty="0" smtClean="0"/>
              <a:t> Beobachten und analysieren der Problemlagen (z.B. in Einrichtungen, im Stadtteil)</a:t>
            </a:r>
          </a:p>
          <a:p>
            <a:pPr marL="0" indent="0" defTabSz="914400">
              <a:lnSpc>
                <a:spcPct val="80000"/>
              </a:lnSpc>
              <a:buFontTx/>
              <a:buNone/>
            </a:pPr>
            <a:r>
              <a:rPr lang="de-DE" altLang="de-DE" sz="1900" b="1" dirty="0" smtClean="0"/>
              <a:t> </a:t>
            </a:r>
          </a:p>
          <a:p>
            <a:pPr marL="0" indent="0" defTabSz="914400">
              <a:lnSpc>
                <a:spcPct val="80000"/>
              </a:lnSpc>
              <a:buFontTx/>
              <a:buNone/>
            </a:pPr>
            <a:r>
              <a:rPr lang="de-DE" altLang="de-DE" sz="1900" b="1" dirty="0" smtClean="0"/>
              <a:t>Aufgaben der Anleitung: </a:t>
            </a:r>
          </a:p>
          <a:p>
            <a:pPr marL="0" indent="0" defTabSz="914400">
              <a:lnSpc>
                <a:spcPct val="80000"/>
              </a:lnSpc>
            </a:pPr>
            <a:r>
              <a:rPr lang="de-DE" altLang="de-DE" sz="1900" dirty="0" smtClean="0"/>
              <a:t> Information über Alltagsvollzüge in der Praxis</a:t>
            </a:r>
          </a:p>
          <a:p>
            <a:pPr marL="0" indent="0" defTabSz="914400">
              <a:lnSpc>
                <a:spcPct val="80000"/>
              </a:lnSpc>
            </a:pPr>
            <a:r>
              <a:rPr lang="de-DE" altLang="de-DE" sz="1900" dirty="0" smtClean="0"/>
              <a:t> Beobachtung/Beurteilung des Verhaltens von Klient/innen  </a:t>
            </a:r>
          </a:p>
          <a:p>
            <a:pPr marL="0" indent="0" defTabSz="914400">
              <a:lnSpc>
                <a:spcPct val="80000"/>
              </a:lnSpc>
            </a:pPr>
            <a:r>
              <a:rPr lang="de-DE" altLang="de-DE" sz="1900" dirty="0" smtClean="0"/>
              <a:t> Übertragen von Aufgaben, die selbstständig erledigt werden können </a:t>
            </a:r>
          </a:p>
          <a:p>
            <a:pPr marL="0" indent="0" defTabSz="914400">
              <a:lnSpc>
                <a:spcPct val="80000"/>
              </a:lnSpc>
            </a:pPr>
            <a:r>
              <a:rPr lang="de-DE" altLang="de-DE" sz="1900" dirty="0" smtClean="0"/>
              <a:t> Reflexion der Kontaktarbeit und Gestaltung von Interaktionen</a:t>
            </a:r>
          </a:p>
          <a:p>
            <a:pPr marL="0" indent="0" defTabSz="914400">
              <a:lnSpc>
                <a:spcPct val="80000"/>
              </a:lnSpc>
            </a:pPr>
            <a:r>
              <a:rPr lang="de-DE" altLang="de-DE" sz="1900" dirty="0" smtClean="0"/>
              <a:t> Belastbarkeit / Ausdauer / Zuverlässigkeit / Neugier / Initiative</a:t>
            </a:r>
          </a:p>
          <a:p>
            <a:pPr marL="0" indent="0" defTabSz="914400">
              <a:lnSpc>
                <a:spcPct val="80000"/>
              </a:lnSpc>
              <a:buFontTx/>
              <a:buNone/>
            </a:pPr>
            <a:r>
              <a:rPr lang="de-DE" altLang="de-DE" sz="1900" dirty="0" smtClean="0"/>
              <a:t>                                                 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488950" y="981075"/>
            <a:ext cx="85359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 anchor="b"/>
          <a:lstStyle>
            <a:lvl1pPr eaLnBrk="0" hangingPunct="0">
              <a:buChar char="•"/>
              <a:defRPr sz="3200">
                <a:solidFill>
                  <a:srgbClr val="5C697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smtClean="0">
                <a:solidFill>
                  <a:srgbClr val="E2001A"/>
                </a:solidFill>
              </a:rPr>
              <a:t>Beispiel Praxiscurriculum</a:t>
            </a:r>
            <a:r>
              <a:rPr lang="de-DE" altLang="de-DE" sz="2400" dirty="0">
                <a:solidFill>
                  <a:srgbClr val="E2001A"/>
                </a:solidFill>
              </a:rPr>
              <a:t>: 2. Praxisphase </a:t>
            </a:r>
          </a:p>
        </p:txBody>
      </p:sp>
    </p:spTree>
    <p:extLst>
      <p:ext uri="{BB962C8B-B14F-4D97-AF65-F5344CB8AC3E}">
        <p14:creationId xmlns:p14="http://schemas.microsoft.com/office/powerpoint/2010/main" val="385160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1200"/>
              <a:t>Seite </a:t>
            </a:r>
            <a:fld id="{9EFB7EA5-ECDE-7047-A5C3-CE9B6C378025}" type="slidenum">
              <a:rPr lang="de-DE" sz="1200"/>
              <a:pPr/>
              <a:t>2</a:t>
            </a:fld>
            <a:endParaRPr lang="de-DE" sz="1200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416496" y="4292377"/>
            <a:ext cx="9576817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defTabSz="912813">
              <a:spcBef>
                <a:spcPct val="0"/>
              </a:spcBef>
              <a:tabLst>
                <a:tab pos="1077913" algn="l"/>
              </a:tabLst>
            </a:pPr>
            <a:r>
              <a:rPr lang="de-DE" sz="2200" dirty="0">
                <a:solidFill>
                  <a:srgbClr val="5C6971"/>
                </a:solidFill>
              </a:rPr>
              <a:t>Übersicht</a:t>
            </a:r>
            <a:br>
              <a:rPr lang="de-DE" sz="2200" dirty="0">
                <a:solidFill>
                  <a:srgbClr val="5C6971"/>
                </a:solidFill>
              </a:rPr>
            </a:br>
            <a:r>
              <a:rPr lang="de-DE" sz="2200" dirty="0">
                <a:solidFill>
                  <a:srgbClr val="5C6971"/>
                </a:solidFill>
              </a:rPr>
              <a:t/>
            </a:r>
            <a:br>
              <a:rPr lang="de-DE" sz="2200" dirty="0">
                <a:solidFill>
                  <a:srgbClr val="5C6971"/>
                </a:solidFill>
              </a:rPr>
            </a:br>
            <a:r>
              <a:rPr lang="de-DE" sz="2200" dirty="0">
                <a:solidFill>
                  <a:srgbClr val="C00000"/>
                </a:solidFill>
              </a:rPr>
              <a:t>Teil I </a:t>
            </a:r>
            <a:r>
              <a:rPr lang="de-DE" sz="2200" dirty="0">
                <a:solidFill>
                  <a:srgbClr val="5C6971"/>
                </a:solidFill>
              </a:rPr>
              <a:t>– 	Allgemeine Informationen zum Studium an der Dualen Hochschule</a:t>
            </a:r>
          </a:p>
          <a:p>
            <a:pPr defTabSz="912813">
              <a:spcBef>
                <a:spcPct val="0"/>
              </a:spcBef>
              <a:tabLst>
                <a:tab pos="1077913" algn="l"/>
              </a:tabLst>
            </a:pPr>
            <a:endParaRPr lang="de-DE" sz="2200" dirty="0">
              <a:solidFill>
                <a:srgbClr val="5C6971"/>
              </a:solidFill>
            </a:endParaRPr>
          </a:p>
          <a:p>
            <a:pPr defTabSz="912813">
              <a:spcBef>
                <a:spcPct val="0"/>
              </a:spcBef>
              <a:tabLst>
                <a:tab pos="1077913" algn="l"/>
              </a:tabLst>
            </a:pPr>
            <a:r>
              <a:rPr lang="de-DE" sz="2200" dirty="0">
                <a:solidFill>
                  <a:srgbClr val="C00000"/>
                </a:solidFill>
              </a:rPr>
              <a:t>Teil II </a:t>
            </a:r>
            <a:r>
              <a:rPr lang="de-DE" sz="2200" dirty="0">
                <a:solidFill>
                  <a:srgbClr val="5C6971"/>
                </a:solidFill>
              </a:rPr>
              <a:t>– 	Verzahnung von Theorie und Praxis </a:t>
            </a:r>
            <a:r>
              <a:rPr lang="de-DE" sz="2200" dirty="0" smtClean="0">
                <a:solidFill>
                  <a:srgbClr val="5C6971"/>
                </a:solidFill>
              </a:rPr>
              <a:t>und die Rolle </a:t>
            </a:r>
            <a:r>
              <a:rPr lang="de-DE" sz="2200" dirty="0">
                <a:solidFill>
                  <a:srgbClr val="5C6971"/>
                </a:solidFill>
              </a:rPr>
              <a:t>der </a:t>
            </a:r>
            <a:r>
              <a:rPr lang="de-DE" sz="2200" dirty="0" smtClean="0">
                <a:solidFill>
                  <a:srgbClr val="5C6971"/>
                </a:solidFill>
              </a:rPr>
              <a:t>Studien-</a:t>
            </a:r>
            <a:br>
              <a:rPr lang="de-DE" sz="2200" dirty="0" smtClean="0">
                <a:solidFill>
                  <a:srgbClr val="5C6971"/>
                </a:solidFill>
              </a:rPr>
            </a:br>
            <a:r>
              <a:rPr lang="de-DE" sz="2200" dirty="0" smtClean="0">
                <a:solidFill>
                  <a:srgbClr val="5C6971"/>
                </a:solidFill>
              </a:rPr>
              <a:t>              </a:t>
            </a:r>
            <a:r>
              <a:rPr lang="de-DE" sz="2200" dirty="0" err="1" smtClean="0">
                <a:solidFill>
                  <a:srgbClr val="5C6971"/>
                </a:solidFill>
              </a:rPr>
              <a:t>gangsleitung</a:t>
            </a:r>
            <a:r>
              <a:rPr lang="de-DE" sz="2200" dirty="0" smtClean="0">
                <a:solidFill>
                  <a:srgbClr val="5C6971"/>
                </a:solidFill>
              </a:rPr>
              <a:t> im </a:t>
            </a:r>
            <a:r>
              <a:rPr lang="de-DE" sz="2200" dirty="0">
                <a:solidFill>
                  <a:srgbClr val="5C6971"/>
                </a:solidFill>
              </a:rPr>
              <a:t>Dualen Studium </a:t>
            </a:r>
            <a:endParaRPr lang="de-DE" sz="2200" dirty="0" smtClean="0">
              <a:solidFill>
                <a:srgbClr val="5C6971"/>
              </a:solidFill>
            </a:endParaRPr>
          </a:p>
          <a:p>
            <a:pPr defTabSz="912813">
              <a:spcBef>
                <a:spcPct val="0"/>
              </a:spcBef>
              <a:tabLst>
                <a:tab pos="1077913" algn="l"/>
              </a:tabLst>
            </a:pPr>
            <a:endParaRPr lang="de-DE" sz="2200" dirty="0">
              <a:solidFill>
                <a:srgbClr val="5C6971"/>
              </a:solidFill>
              <a:cs typeface="Arial" charset="0"/>
            </a:endParaRPr>
          </a:p>
          <a:p>
            <a:pPr defTabSz="912813">
              <a:spcBef>
                <a:spcPct val="0"/>
              </a:spcBef>
              <a:tabLst>
                <a:tab pos="1077913" algn="l"/>
              </a:tabLst>
            </a:pPr>
            <a:r>
              <a:rPr lang="de-DE" sz="2200" dirty="0">
                <a:solidFill>
                  <a:srgbClr val="C00000"/>
                </a:solidFill>
              </a:rPr>
              <a:t>Teil </a:t>
            </a:r>
            <a:r>
              <a:rPr lang="de-DE" sz="2200" dirty="0" smtClean="0">
                <a:solidFill>
                  <a:srgbClr val="C00000"/>
                </a:solidFill>
              </a:rPr>
              <a:t>III </a:t>
            </a:r>
            <a:r>
              <a:rPr lang="de-DE" sz="2200" dirty="0" smtClean="0">
                <a:solidFill>
                  <a:srgbClr val="5C6971"/>
                </a:solidFill>
                <a:cs typeface="Arial" charset="0"/>
              </a:rPr>
              <a:t>– Das Praxiscurriculum: Kompetenzerwerb im Verlauf des Studiums</a:t>
            </a:r>
            <a:endParaRPr lang="de-DE" sz="2200" dirty="0">
              <a:solidFill>
                <a:srgbClr val="5C6971"/>
              </a:solidFill>
              <a:cs typeface="Arial" charset="0"/>
            </a:endParaRPr>
          </a:p>
          <a:p>
            <a:pPr defTabSz="912813">
              <a:spcBef>
                <a:spcPct val="0"/>
              </a:spcBef>
              <a:tabLst>
                <a:tab pos="1077913" algn="l"/>
              </a:tabLst>
            </a:pPr>
            <a:r>
              <a:rPr lang="de-DE" sz="2200" dirty="0" smtClean="0">
                <a:solidFill>
                  <a:srgbClr val="5C6971"/>
                </a:solidFill>
                <a:cs typeface="Arial" charset="0"/>
              </a:rPr>
              <a:t> </a:t>
            </a:r>
            <a:r>
              <a:rPr lang="de-DE" sz="2200" dirty="0">
                <a:solidFill>
                  <a:srgbClr val="5C6971"/>
                </a:solidFill>
                <a:cs typeface="Arial" charset="0"/>
              </a:rPr>
              <a:t/>
            </a:r>
            <a:br>
              <a:rPr lang="de-DE" sz="2200" dirty="0">
                <a:solidFill>
                  <a:srgbClr val="5C6971"/>
                </a:solidFill>
                <a:cs typeface="Arial" charset="0"/>
              </a:rPr>
            </a:br>
            <a:r>
              <a:rPr lang="de-DE" sz="2200" dirty="0">
                <a:solidFill>
                  <a:srgbClr val="5C6971"/>
                </a:solidFill>
              </a:rPr>
              <a:t/>
            </a:r>
            <a:br>
              <a:rPr lang="de-DE" sz="2200" dirty="0">
                <a:solidFill>
                  <a:srgbClr val="5C6971"/>
                </a:solidFill>
              </a:rPr>
            </a:br>
            <a:r>
              <a:rPr lang="de-DE" sz="2200" dirty="0">
                <a:solidFill>
                  <a:srgbClr val="5C6971"/>
                </a:solidFill>
              </a:rPr>
              <a:t> </a:t>
            </a:r>
            <a:br>
              <a:rPr lang="de-DE" sz="2200" dirty="0">
                <a:solidFill>
                  <a:srgbClr val="5C6971"/>
                </a:solidFill>
              </a:rPr>
            </a:br>
            <a:endParaRPr lang="de-DE" sz="2200" dirty="0">
              <a:solidFill>
                <a:srgbClr val="5C697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" y="1484313"/>
            <a:ext cx="9417050" cy="3657600"/>
          </a:xfrm>
          <a:solidFill>
            <a:schemeClr val="bg1"/>
          </a:solidFill>
        </p:spPr>
        <p:txBody>
          <a:bodyPr/>
          <a:lstStyle/>
          <a:p>
            <a:pPr marL="0" indent="0" defTabSz="914400">
              <a:lnSpc>
                <a:spcPct val="80000"/>
              </a:lnSpc>
              <a:buFontTx/>
              <a:buNone/>
              <a:tabLst>
                <a:tab pos="2603500" algn="l"/>
              </a:tabLst>
            </a:pPr>
            <a:r>
              <a:rPr lang="de-DE" altLang="de-DE" sz="1900" b="1" dirty="0" smtClean="0"/>
              <a:t>Ziele: 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603500" algn="l"/>
              </a:tabLst>
            </a:pPr>
            <a:r>
              <a:rPr lang="de-DE" altLang="de-DE" sz="1900" b="1" dirty="0" smtClean="0"/>
              <a:t>1) Kennen lernen des Arbeitsfeldes; Hospitation (S.-e. </a:t>
            </a:r>
            <a:r>
              <a:rPr lang="de-DE" altLang="de-DE" sz="1900" b="1" dirty="0" err="1" smtClean="0"/>
              <a:t>Komp</a:t>
            </a:r>
            <a:r>
              <a:rPr lang="de-DE" altLang="de-DE" sz="1900" b="1" dirty="0" smtClean="0"/>
              <a:t>.; W.-</a:t>
            </a:r>
            <a:r>
              <a:rPr lang="de-DE" altLang="de-DE" sz="1900" b="1" dirty="0" err="1" smtClean="0"/>
              <a:t>Komp</a:t>
            </a:r>
            <a:r>
              <a:rPr lang="de-DE" altLang="de-DE" sz="1900" b="1" dirty="0" smtClean="0"/>
              <a:t>.)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603500" algn="l"/>
              </a:tabLst>
            </a:pPr>
            <a:r>
              <a:rPr lang="de-DE" altLang="de-DE" sz="1900" b="1" dirty="0" smtClean="0"/>
              <a:t>2) Übernahme einzelner Aufgaben (</a:t>
            </a:r>
            <a:r>
              <a:rPr lang="de-DE" altLang="de-DE" sz="1900" b="1" dirty="0" err="1" smtClean="0"/>
              <a:t>Handlungskomp</a:t>
            </a:r>
            <a:r>
              <a:rPr lang="de-DE" altLang="de-DE" sz="1900" b="1" dirty="0" smtClean="0"/>
              <a:t>.)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603500" algn="l"/>
              </a:tabLst>
            </a:pPr>
            <a:r>
              <a:rPr lang="de-DE" altLang="de-DE" sz="1900" b="1" dirty="0" smtClean="0"/>
              <a:t>3) Mitarbeit in Gremien und Projekten (</a:t>
            </a:r>
            <a:r>
              <a:rPr lang="de-DE" altLang="de-DE" sz="1900" b="1" dirty="0" err="1" smtClean="0"/>
              <a:t>Selbstkomp</a:t>
            </a:r>
            <a:r>
              <a:rPr lang="de-DE" altLang="de-DE" sz="1900" b="1" dirty="0" smtClean="0"/>
              <a:t>.)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603500" algn="l"/>
              </a:tabLst>
            </a:pPr>
            <a:endParaRPr lang="de-DE" altLang="de-DE" sz="1900" b="1" dirty="0" smtClean="0"/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603500" algn="l"/>
              </a:tabLst>
            </a:pPr>
            <a:r>
              <a:rPr lang="de-DE" altLang="de-DE" sz="1900" b="1" dirty="0" smtClean="0"/>
              <a:t>Ausbildungsinhalte:</a:t>
            </a:r>
          </a:p>
          <a:p>
            <a:pPr marL="0" indent="0" defTabSz="914400">
              <a:lnSpc>
                <a:spcPct val="80000"/>
              </a:lnSpc>
              <a:tabLst>
                <a:tab pos="2603500" algn="l"/>
              </a:tabLst>
            </a:pPr>
            <a:r>
              <a:rPr lang="de-DE" altLang="de-DE" sz="1900" dirty="0" smtClean="0"/>
              <a:t> Kennen lernen der Einrichtung (Klientel, Abläufe, Verwaltung, Kooperationspartner) </a:t>
            </a:r>
          </a:p>
          <a:p>
            <a:pPr marL="0" indent="0" defTabSz="914400">
              <a:lnSpc>
                <a:spcPct val="80000"/>
              </a:lnSpc>
              <a:tabLst>
                <a:tab pos="2603500" algn="l"/>
              </a:tabLst>
            </a:pPr>
            <a:r>
              <a:rPr lang="de-DE" altLang="de-DE" sz="1900" dirty="0" smtClean="0"/>
              <a:t> Übernahme von Routineaufgaben/Projekte unter Anleitung</a:t>
            </a:r>
          </a:p>
          <a:p>
            <a:pPr marL="0" indent="0" defTabSz="914400">
              <a:lnSpc>
                <a:spcPct val="80000"/>
              </a:lnSpc>
              <a:tabLst>
                <a:tab pos="2603500" algn="l"/>
              </a:tabLst>
            </a:pPr>
            <a:r>
              <a:rPr lang="de-DE" altLang="de-DE" sz="1900" dirty="0" smtClean="0"/>
              <a:t> Teilnahme an Besprechungen, Gremien, Teamsitzungen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603500" algn="l"/>
              </a:tabLst>
            </a:pPr>
            <a:r>
              <a:rPr lang="de-DE" altLang="de-DE" sz="1900" dirty="0" smtClean="0"/>
              <a:t> 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603500" algn="l"/>
              </a:tabLst>
            </a:pPr>
            <a:r>
              <a:rPr lang="de-DE" altLang="de-DE" sz="1900" b="1" dirty="0" smtClean="0"/>
              <a:t>Aufgaben der Anleitung: </a:t>
            </a:r>
            <a:endParaRPr lang="de-DE" altLang="de-DE" sz="1900" dirty="0" smtClean="0"/>
          </a:p>
          <a:p>
            <a:pPr marL="0" indent="0" defTabSz="914400">
              <a:lnSpc>
                <a:spcPct val="80000"/>
              </a:lnSpc>
              <a:tabLst>
                <a:tab pos="2603500" algn="l"/>
              </a:tabLst>
            </a:pPr>
            <a:r>
              <a:rPr lang="de-DE" altLang="de-DE" sz="1900" dirty="0" smtClean="0"/>
              <a:t> Rechtliche Hintergründe, ökonomische und methodische Grundlagen </a:t>
            </a:r>
          </a:p>
          <a:p>
            <a:pPr marL="0" indent="0" defTabSz="914400">
              <a:lnSpc>
                <a:spcPct val="80000"/>
              </a:lnSpc>
              <a:tabLst>
                <a:tab pos="2603500" algn="l"/>
              </a:tabLst>
            </a:pPr>
            <a:r>
              <a:rPr lang="de-DE" altLang="de-DE" sz="1900" dirty="0" smtClean="0"/>
              <a:t> Einführung in Verwaltungsabläufe, </a:t>
            </a:r>
          </a:p>
          <a:p>
            <a:pPr marL="0" indent="0" defTabSz="914400">
              <a:lnSpc>
                <a:spcPct val="80000"/>
              </a:lnSpc>
              <a:tabLst>
                <a:tab pos="2603500" algn="l"/>
              </a:tabLst>
            </a:pPr>
            <a:r>
              <a:rPr lang="de-DE" altLang="de-DE" sz="1900" dirty="0" smtClean="0"/>
              <a:t> Reflexion der Lebenssituation der Klientel </a:t>
            </a:r>
          </a:p>
          <a:p>
            <a:pPr marL="0" indent="0" defTabSz="914400">
              <a:lnSpc>
                <a:spcPct val="80000"/>
              </a:lnSpc>
              <a:tabLst>
                <a:tab pos="2603500" algn="l"/>
              </a:tabLst>
            </a:pPr>
            <a:r>
              <a:rPr lang="de-DE" altLang="de-DE" sz="1900" dirty="0" smtClean="0"/>
              <a:t> Vergabe von kleineren Aufgaben an die Studierenden</a:t>
            </a:r>
          </a:p>
          <a:p>
            <a:pPr marL="0" indent="0" defTabSz="914400">
              <a:lnSpc>
                <a:spcPct val="80000"/>
              </a:lnSpc>
              <a:tabLst>
                <a:tab pos="2603500" algn="l"/>
              </a:tabLst>
            </a:pPr>
            <a:r>
              <a:rPr lang="de-DE" altLang="de-DE" sz="1900" dirty="0" smtClean="0"/>
              <a:t> Teilnahme an Besprechungen, Gremienarbeit</a:t>
            </a: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488950" y="981075"/>
            <a:ext cx="85359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 anchor="b"/>
          <a:lstStyle>
            <a:lvl1pPr eaLnBrk="0" hangingPunct="0">
              <a:buChar char="•"/>
              <a:defRPr sz="3200">
                <a:solidFill>
                  <a:srgbClr val="5C697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smtClean="0">
                <a:solidFill>
                  <a:srgbClr val="E2001A"/>
                </a:solidFill>
              </a:rPr>
              <a:t>Beispiel Praxiscurriculum</a:t>
            </a:r>
            <a:r>
              <a:rPr lang="de-DE" altLang="de-DE" sz="2400" dirty="0">
                <a:solidFill>
                  <a:srgbClr val="E2001A"/>
                </a:solidFill>
              </a:rPr>
              <a:t>: 3. Praxisphase (Fremdpraktikum) </a:t>
            </a:r>
          </a:p>
        </p:txBody>
      </p:sp>
    </p:spTree>
    <p:extLst>
      <p:ext uri="{BB962C8B-B14F-4D97-AF65-F5344CB8AC3E}">
        <p14:creationId xmlns:p14="http://schemas.microsoft.com/office/powerpoint/2010/main" val="202832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" y="1427163"/>
            <a:ext cx="8856663" cy="3657600"/>
          </a:xfrm>
        </p:spPr>
        <p:txBody>
          <a:bodyPr/>
          <a:lstStyle/>
          <a:p>
            <a:pPr marL="0" indent="0" defTabSz="914400">
              <a:buFontTx/>
              <a:buNone/>
              <a:tabLst>
                <a:tab pos="1878013" algn="l"/>
                <a:tab pos="2514600" algn="l"/>
              </a:tabLst>
            </a:pPr>
            <a:r>
              <a:rPr lang="de-DE" altLang="de-DE" sz="1900" b="1" dirty="0" smtClean="0"/>
              <a:t>Ziele: </a:t>
            </a:r>
            <a:br>
              <a:rPr lang="de-DE" altLang="de-DE" sz="1900" b="1" dirty="0" smtClean="0"/>
            </a:br>
            <a:r>
              <a:rPr lang="de-DE" altLang="de-DE" sz="1900" b="1" dirty="0" smtClean="0"/>
              <a:t>1) Spezifische Tätigkeiten/Aufgaben übernehmen (</a:t>
            </a:r>
            <a:r>
              <a:rPr lang="de-DE" altLang="de-DE" sz="1900" b="1" dirty="0" err="1" smtClean="0"/>
              <a:t>Handlungskomp</a:t>
            </a:r>
            <a:r>
              <a:rPr lang="de-DE" altLang="de-DE" sz="1900" b="1" dirty="0" smtClean="0"/>
              <a:t>.)</a:t>
            </a:r>
          </a:p>
          <a:p>
            <a:pPr marL="0" indent="0" defTabSz="914400">
              <a:buFontTx/>
              <a:buNone/>
              <a:tabLst>
                <a:tab pos="1878013" algn="l"/>
                <a:tab pos="2514600" algn="l"/>
              </a:tabLst>
            </a:pPr>
            <a:r>
              <a:rPr lang="de-DE" altLang="de-DE" sz="1900" b="1" dirty="0" smtClean="0"/>
              <a:t>2) Eigene Vorhaben/Projekte durchführen (H.-</a:t>
            </a:r>
            <a:r>
              <a:rPr lang="de-DE" altLang="de-DE" sz="1900" b="1" dirty="0" err="1" smtClean="0"/>
              <a:t>Komp</a:t>
            </a:r>
            <a:r>
              <a:rPr lang="de-DE" altLang="de-DE" sz="1900" b="1" dirty="0" smtClean="0"/>
              <a:t>., S.-</a:t>
            </a:r>
            <a:r>
              <a:rPr lang="de-DE" altLang="de-DE" sz="1900" b="1" dirty="0" err="1" smtClean="0"/>
              <a:t>Komp</a:t>
            </a:r>
            <a:r>
              <a:rPr lang="de-DE" altLang="de-DE" sz="1900" b="1" dirty="0" smtClean="0"/>
              <a:t>., W-</a:t>
            </a:r>
            <a:r>
              <a:rPr lang="de-DE" altLang="de-DE" sz="1900" b="1" dirty="0" err="1" smtClean="0"/>
              <a:t>Komp</a:t>
            </a:r>
            <a:r>
              <a:rPr lang="de-DE" altLang="de-DE" sz="1900" b="1" dirty="0" smtClean="0"/>
              <a:t>.) </a:t>
            </a:r>
          </a:p>
          <a:p>
            <a:pPr marL="0" indent="0" defTabSz="914400">
              <a:buFontTx/>
              <a:buNone/>
              <a:tabLst>
                <a:tab pos="1878013" algn="l"/>
                <a:tab pos="2514600" algn="l"/>
              </a:tabLst>
            </a:pPr>
            <a:endParaRPr lang="de-DE" altLang="de-DE" sz="1200" b="1" dirty="0" smtClean="0"/>
          </a:p>
          <a:p>
            <a:pPr marL="0" indent="0" defTabSz="914400">
              <a:buFontTx/>
              <a:buNone/>
              <a:tabLst>
                <a:tab pos="1878013" algn="l"/>
                <a:tab pos="2514600" algn="l"/>
              </a:tabLst>
            </a:pPr>
            <a:r>
              <a:rPr lang="de-DE" altLang="de-DE" sz="1900" b="1" dirty="0" smtClean="0"/>
              <a:t>Ausbildungsinhalte: </a:t>
            </a:r>
          </a:p>
          <a:p>
            <a:pPr marL="0" indent="0" defTabSz="914400">
              <a:tabLst>
                <a:tab pos="1878013" algn="l"/>
                <a:tab pos="2514600" algn="l"/>
              </a:tabLst>
            </a:pPr>
            <a:r>
              <a:rPr lang="de-DE" altLang="de-DE" sz="1900" dirty="0" smtClean="0"/>
              <a:t> Aufgaben/Projekte planen, durchführen, reflektieren und evaluieren</a:t>
            </a:r>
          </a:p>
          <a:p>
            <a:pPr marL="0" indent="0" defTabSz="914400">
              <a:tabLst>
                <a:tab pos="1878013" algn="l"/>
                <a:tab pos="2514600" algn="l"/>
              </a:tabLst>
            </a:pPr>
            <a:r>
              <a:rPr lang="de-DE" altLang="de-DE" sz="1900" dirty="0" smtClean="0"/>
              <a:t> Verantwortungsübernahme für einen Tätigkeitsbereich</a:t>
            </a:r>
          </a:p>
          <a:p>
            <a:pPr marL="0" indent="0" defTabSz="914400">
              <a:tabLst>
                <a:tab pos="1878013" algn="l"/>
                <a:tab pos="2514600" algn="l"/>
              </a:tabLst>
            </a:pPr>
            <a:r>
              <a:rPr lang="de-DE" altLang="de-DE" sz="1900" dirty="0" smtClean="0"/>
              <a:t> Kontakte mit Kooperationspartnern</a:t>
            </a:r>
          </a:p>
          <a:p>
            <a:pPr marL="0" indent="0" defTabSz="914400">
              <a:tabLst>
                <a:tab pos="1878013" algn="l"/>
                <a:tab pos="2514600" algn="l"/>
              </a:tabLst>
            </a:pPr>
            <a:r>
              <a:rPr lang="de-DE" altLang="de-DE" sz="1900" dirty="0" smtClean="0"/>
              <a:t> Vorbereitung, Leitung, Nachbereitung einer Teamsitzung</a:t>
            </a:r>
          </a:p>
          <a:p>
            <a:pPr marL="0" indent="0" defTabSz="914400">
              <a:buFontTx/>
              <a:buNone/>
              <a:tabLst>
                <a:tab pos="1878013" algn="l"/>
                <a:tab pos="2514600" algn="l"/>
              </a:tabLst>
            </a:pPr>
            <a:endParaRPr lang="de-DE" altLang="de-DE" sz="1900" dirty="0" smtClean="0"/>
          </a:p>
          <a:p>
            <a:pPr marL="0" indent="0" defTabSz="914400">
              <a:buFontTx/>
              <a:buNone/>
              <a:tabLst>
                <a:tab pos="1878013" algn="l"/>
                <a:tab pos="2514600" algn="l"/>
              </a:tabLst>
            </a:pPr>
            <a:r>
              <a:rPr lang="de-DE" altLang="de-DE" sz="1900" b="1" dirty="0" smtClean="0"/>
              <a:t>Aufgaben der Anleitung: </a:t>
            </a:r>
          </a:p>
          <a:p>
            <a:pPr marL="0" indent="0" defTabSz="914400">
              <a:tabLst>
                <a:tab pos="1878013" algn="l"/>
                <a:tab pos="2514600" algn="l"/>
              </a:tabLst>
            </a:pPr>
            <a:r>
              <a:rPr lang="de-DE" altLang="de-DE" sz="1900" dirty="0" smtClean="0"/>
              <a:t> Verantwortungsübertragung Projekte/Tätigkeitsbereich</a:t>
            </a:r>
          </a:p>
          <a:p>
            <a:pPr marL="0" indent="0" defTabSz="914400">
              <a:tabLst>
                <a:tab pos="1878013" algn="l"/>
                <a:tab pos="2514600" algn="l"/>
              </a:tabLst>
            </a:pPr>
            <a:r>
              <a:rPr lang="de-DE" altLang="de-DE" sz="1900" dirty="0" smtClean="0"/>
              <a:t> Reflexion Bedingungen des sozialarbeiterischen Handelns </a:t>
            </a:r>
          </a:p>
          <a:p>
            <a:pPr marL="0" indent="0" defTabSz="914400">
              <a:tabLst>
                <a:tab pos="1878013" algn="l"/>
                <a:tab pos="2514600" algn="l"/>
              </a:tabLst>
            </a:pPr>
            <a:r>
              <a:rPr lang="de-DE" altLang="de-DE" sz="1900" dirty="0" smtClean="0"/>
              <a:t> Zusammenarbeit mit Kooperationspartnern initiieren </a:t>
            </a: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488950" y="981075"/>
            <a:ext cx="85359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 anchor="b"/>
          <a:lstStyle>
            <a:lvl1pPr eaLnBrk="0" hangingPunct="0">
              <a:buChar char="•"/>
              <a:defRPr sz="3200">
                <a:solidFill>
                  <a:srgbClr val="5C697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smtClean="0">
                <a:solidFill>
                  <a:srgbClr val="E2001A"/>
                </a:solidFill>
              </a:rPr>
              <a:t>Beispiel </a:t>
            </a:r>
            <a:r>
              <a:rPr lang="de-DE" altLang="de-DE" sz="2400" dirty="0">
                <a:solidFill>
                  <a:srgbClr val="E2001A"/>
                </a:solidFill>
              </a:rPr>
              <a:t>Praxiscurriculum: 4. Praxisphase</a:t>
            </a:r>
          </a:p>
        </p:txBody>
      </p:sp>
    </p:spTree>
    <p:extLst>
      <p:ext uri="{BB962C8B-B14F-4D97-AF65-F5344CB8AC3E}">
        <p14:creationId xmlns:p14="http://schemas.microsoft.com/office/powerpoint/2010/main" val="368167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" y="1455738"/>
            <a:ext cx="9417050" cy="4781550"/>
          </a:xfrm>
        </p:spPr>
        <p:txBody>
          <a:bodyPr/>
          <a:lstStyle/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r>
              <a:rPr lang="de-DE" altLang="de-DE" sz="1900" b="1" dirty="0" smtClean="0"/>
              <a:t>Ziele: </a:t>
            </a:r>
            <a:br>
              <a:rPr lang="de-DE" altLang="de-DE" sz="1900" b="1" dirty="0" smtClean="0"/>
            </a:br>
            <a:r>
              <a:rPr lang="de-DE" altLang="de-DE" sz="1900" b="1" dirty="0" smtClean="0"/>
              <a:t>1) Eigenverantwortliche/eigenständige Mitarbeit (</a:t>
            </a:r>
            <a:r>
              <a:rPr lang="de-DE" altLang="de-DE" sz="1900" b="1" dirty="0" err="1" smtClean="0"/>
              <a:t>Handlungskomp</a:t>
            </a:r>
            <a:r>
              <a:rPr lang="de-DE" altLang="de-DE" sz="1900" b="1" dirty="0" smtClean="0"/>
              <a:t>.)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r>
              <a:rPr lang="de-DE" altLang="de-DE" sz="1900" b="1" dirty="0" smtClean="0"/>
              <a:t>2) Kennen lernen von Leitungsaufgaben (</a:t>
            </a:r>
            <a:r>
              <a:rPr lang="de-DE" altLang="de-DE" sz="1900" b="1" dirty="0" err="1" smtClean="0"/>
              <a:t>Selbstkomp</a:t>
            </a:r>
            <a:r>
              <a:rPr lang="de-DE" altLang="de-DE" sz="1900" b="1" dirty="0" smtClean="0"/>
              <a:t>., </a:t>
            </a:r>
            <a:r>
              <a:rPr lang="de-DE" altLang="de-DE" sz="1900" b="1" dirty="0" err="1" smtClean="0"/>
              <a:t>Handlungskomp</a:t>
            </a:r>
            <a:r>
              <a:rPr lang="de-DE" altLang="de-DE" sz="1900" b="1" dirty="0" smtClean="0"/>
              <a:t>.)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r>
              <a:rPr lang="de-DE" altLang="de-DE" sz="1900" b="1" dirty="0" smtClean="0"/>
              <a:t>3) Bachelorarbeit (</a:t>
            </a:r>
            <a:r>
              <a:rPr lang="de-DE" altLang="de-DE" sz="1900" b="1" dirty="0" err="1" smtClean="0"/>
              <a:t>Wissenskomp</a:t>
            </a:r>
            <a:r>
              <a:rPr lang="de-DE" altLang="de-DE" sz="1900" b="1" dirty="0" smtClean="0"/>
              <a:t>.)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endParaRPr lang="de-DE" altLang="de-DE" sz="1900" b="1" dirty="0" smtClean="0"/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r>
              <a:rPr lang="de-DE" altLang="de-DE" sz="1900" b="1" dirty="0" smtClean="0"/>
              <a:t>Ausbildungsinhalte:</a:t>
            </a:r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r>
              <a:rPr lang="de-DE" altLang="de-DE" sz="1900" dirty="0" smtClean="0"/>
              <a:t> Leitungsaufgaben, Öffentlichkeitsarbeit</a:t>
            </a:r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r>
              <a:rPr lang="de-DE" altLang="de-DE" sz="1900" dirty="0" smtClean="0"/>
              <a:t> Selbstständige und eigenverantwortliche Planung von Angeboten/Projekten </a:t>
            </a:r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r>
              <a:rPr lang="de-DE" altLang="de-DE" sz="1900" dirty="0" smtClean="0"/>
              <a:t> Gesellschafts- und kommunalpolitische Aufgaben</a:t>
            </a:r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r>
              <a:rPr lang="de-DE" altLang="de-DE" sz="1900" dirty="0" smtClean="0"/>
              <a:t> Erstellung der Bachelorarbeit (Kurse A-E)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endParaRPr lang="de-DE" altLang="de-DE" sz="1900" dirty="0" smtClean="0"/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r>
              <a:rPr lang="de-DE" altLang="de-DE" sz="1900" b="1" dirty="0" smtClean="0"/>
              <a:t>Aufgaben der Anleitung: </a:t>
            </a:r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r>
              <a:rPr lang="de-DE" altLang="de-DE" sz="1900" dirty="0" smtClean="0"/>
              <a:t> Einbeziehen der Studierenden in Leitungsaufgaben und Öffentlichkeitsarbeit</a:t>
            </a:r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r>
              <a:rPr lang="de-DE" altLang="de-DE" sz="1900" dirty="0" smtClean="0"/>
              <a:t> Reflexion der verantworteten Angebote/Projekte</a:t>
            </a:r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r>
              <a:rPr lang="de-DE" altLang="de-DE" sz="1900" dirty="0" smtClean="0"/>
              <a:t> Erstellung der Bachelorarbeit unterstützen und wohlwollend begleiten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488950" y="981075"/>
            <a:ext cx="85359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 anchor="b"/>
          <a:lstStyle>
            <a:lvl1pPr eaLnBrk="0" hangingPunct="0">
              <a:buChar char="•"/>
              <a:defRPr sz="3200">
                <a:solidFill>
                  <a:srgbClr val="5C697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smtClean="0">
                <a:solidFill>
                  <a:srgbClr val="E2001A"/>
                </a:solidFill>
              </a:rPr>
              <a:t>Beispiel Praxiscurriculum</a:t>
            </a:r>
            <a:r>
              <a:rPr lang="de-DE" altLang="de-DE" sz="2400" dirty="0">
                <a:solidFill>
                  <a:srgbClr val="E2001A"/>
                </a:solidFill>
              </a:rPr>
              <a:t>: 5. Praxisphase</a:t>
            </a:r>
          </a:p>
        </p:txBody>
      </p:sp>
    </p:spTree>
    <p:extLst>
      <p:ext uri="{BB962C8B-B14F-4D97-AF65-F5344CB8AC3E}">
        <p14:creationId xmlns:p14="http://schemas.microsoft.com/office/powerpoint/2010/main" val="365799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50" y="1524000"/>
            <a:ext cx="8915400" cy="4713288"/>
          </a:xfrm>
        </p:spPr>
        <p:txBody>
          <a:bodyPr/>
          <a:lstStyle/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r>
              <a:rPr lang="de-DE" altLang="de-DE" sz="1900" b="1" dirty="0" smtClean="0"/>
              <a:t>Ziele: </a:t>
            </a:r>
            <a:br>
              <a:rPr lang="de-DE" altLang="de-DE" sz="1900" b="1" dirty="0" smtClean="0"/>
            </a:br>
            <a:r>
              <a:rPr lang="de-DE" altLang="de-DE" sz="1900" b="1" dirty="0" smtClean="0"/>
              <a:t>1) Selbstständiges Arbeiten (</a:t>
            </a:r>
            <a:r>
              <a:rPr lang="de-DE" altLang="de-DE" sz="1900" b="1" dirty="0" err="1" smtClean="0"/>
              <a:t>Handlungskomp</a:t>
            </a:r>
            <a:r>
              <a:rPr lang="de-DE" altLang="de-DE" sz="1900" b="1" dirty="0" smtClean="0"/>
              <a:t>., </a:t>
            </a:r>
            <a:r>
              <a:rPr lang="de-DE" altLang="de-DE" sz="1900" b="1" dirty="0" err="1" smtClean="0"/>
              <a:t>Selbstkomp</a:t>
            </a:r>
            <a:r>
              <a:rPr lang="de-DE" altLang="de-DE" sz="1900" b="1" dirty="0" smtClean="0"/>
              <a:t>.)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r>
              <a:rPr lang="de-DE" altLang="de-DE" sz="1900" b="1" dirty="0" smtClean="0"/>
              <a:t>2) Fallspezifische Arbeit, Gruppenleitung (</a:t>
            </a:r>
            <a:r>
              <a:rPr lang="de-DE" altLang="de-DE" sz="1900" b="1" dirty="0" err="1" smtClean="0"/>
              <a:t>Handlungskomp</a:t>
            </a:r>
            <a:r>
              <a:rPr lang="de-DE" altLang="de-DE" sz="1900" b="1" dirty="0" smtClean="0"/>
              <a:t>.) 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r>
              <a:rPr lang="de-DE" altLang="de-DE" sz="1900" b="1" dirty="0" smtClean="0"/>
              <a:t>3) Bachelorarbeit (</a:t>
            </a:r>
            <a:r>
              <a:rPr lang="de-DE" altLang="de-DE" sz="1900" b="1" dirty="0" err="1" smtClean="0"/>
              <a:t>Wissenskomp</a:t>
            </a:r>
            <a:r>
              <a:rPr lang="de-DE" altLang="de-DE" sz="1900" b="1" dirty="0" smtClean="0"/>
              <a:t>.)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endParaRPr lang="de-DE" altLang="de-DE" sz="1900" b="1" dirty="0" smtClean="0"/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r>
              <a:rPr lang="de-DE" altLang="de-DE" sz="1900" b="1" dirty="0" smtClean="0"/>
              <a:t>Ausbildungsinhalte:</a:t>
            </a:r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r>
              <a:rPr lang="de-DE" altLang="de-DE" sz="1900" dirty="0" smtClean="0"/>
              <a:t> Verantwortliche Übernahme von Schwerpunkten (Gender, Medien, </a:t>
            </a:r>
            <a:br>
              <a:rPr lang="de-DE" altLang="de-DE" sz="1900" dirty="0" smtClean="0"/>
            </a:br>
            <a:r>
              <a:rPr lang="de-DE" altLang="de-DE" sz="1900" dirty="0" smtClean="0"/>
              <a:t>  Interkulturelle Arbeit, Erlebnispädagogik etc.)</a:t>
            </a:r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r>
              <a:rPr lang="de-DE" altLang="de-DE" sz="1900" dirty="0" smtClean="0"/>
              <a:t> Beteiligung an konzeptionellen Überlegungen</a:t>
            </a:r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r>
              <a:rPr lang="de-DE" altLang="de-DE" sz="1900" dirty="0" smtClean="0"/>
              <a:t> Erstellung der Bachelorarbeit (Kurse F-K)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r>
              <a:rPr lang="de-DE" altLang="de-DE" sz="1900" dirty="0" smtClean="0"/>
              <a:t>                                           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r>
              <a:rPr lang="de-DE" altLang="de-DE" sz="1900" b="1" dirty="0" smtClean="0"/>
              <a:t>Aufgaben der Anleitung: </a:t>
            </a:r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r>
              <a:rPr lang="de-DE" altLang="de-DE" sz="1900" dirty="0" smtClean="0"/>
              <a:t> Einbeziehung in konzeptionelle Überlegungen und Planung</a:t>
            </a:r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r>
              <a:rPr lang="de-DE" altLang="de-DE" sz="1900" dirty="0" smtClean="0"/>
              <a:t> Begleitung/Reflexion der Bachelorarbeit </a:t>
            </a:r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r>
              <a:rPr lang="de-DE" altLang="de-DE" sz="1900" dirty="0" smtClean="0"/>
              <a:t> Reflexion der beruflichen Entwicklung der Studierenden</a:t>
            </a:r>
          </a:p>
          <a:p>
            <a:pPr marL="0" indent="0" defTabSz="914400">
              <a:lnSpc>
                <a:spcPct val="80000"/>
              </a:lnSpc>
              <a:tabLst>
                <a:tab pos="2514600" algn="l"/>
              </a:tabLst>
            </a:pPr>
            <a:r>
              <a:rPr lang="de-DE" altLang="de-DE" sz="1900" dirty="0" smtClean="0"/>
              <a:t> Auswertungsgespräch über das Ergebnis der Ausbildung </a:t>
            </a:r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endParaRPr lang="de-DE" altLang="de-DE" sz="1900" b="1" dirty="0" smtClean="0"/>
          </a:p>
          <a:p>
            <a:pPr marL="0" indent="0" defTabSz="914400">
              <a:lnSpc>
                <a:spcPct val="80000"/>
              </a:lnSpc>
              <a:buFontTx/>
              <a:buNone/>
              <a:tabLst>
                <a:tab pos="2514600" algn="l"/>
              </a:tabLst>
            </a:pPr>
            <a:endParaRPr lang="de-DE" altLang="de-DE" sz="1900" dirty="0" smtClean="0"/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88950" y="981075"/>
            <a:ext cx="85359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 anchor="b"/>
          <a:lstStyle>
            <a:lvl1pPr eaLnBrk="0" hangingPunct="0">
              <a:buChar char="•"/>
              <a:defRPr sz="3200">
                <a:solidFill>
                  <a:srgbClr val="5C697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smtClean="0">
                <a:solidFill>
                  <a:srgbClr val="E2001A"/>
                </a:solidFill>
              </a:rPr>
              <a:t>Beispiel </a:t>
            </a:r>
            <a:r>
              <a:rPr lang="de-DE" altLang="de-DE" sz="2400" dirty="0">
                <a:solidFill>
                  <a:srgbClr val="E2001A"/>
                </a:solidFill>
              </a:rPr>
              <a:t>Praxiscurriculum: 6. Praxisphase</a:t>
            </a:r>
          </a:p>
        </p:txBody>
      </p:sp>
    </p:spTree>
    <p:extLst>
      <p:ext uri="{BB962C8B-B14F-4D97-AF65-F5344CB8AC3E}">
        <p14:creationId xmlns:p14="http://schemas.microsoft.com/office/powerpoint/2010/main" val="287251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nummernplatzhalter 4"/>
          <p:cNvSpPr txBox="1">
            <a:spLocks noGrp="1"/>
          </p:cNvSpPr>
          <p:nvPr/>
        </p:nvSpPr>
        <p:spPr bwMode="auto">
          <a:xfrm>
            <a:off x="8458200" y="6297613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>
            <a:lvl1pPr>
              <a:defRPr sz="1300">
                <a:solidFill>
                  <a:srgbClr val="5C697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indent="-22860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60020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205740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51460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97180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42900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88620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r>
              <a:rPr lang="de-DE" sz="1200"/>
              <a:t>Seite </a:t>
            </a:r>
            <a:fld id="{1028D622-676E-C844-9577-52E4CF819B1B}" type="slidenum">
              <a:rPr lang="de-DE" sz="1200"/>
              <a:pPr algn="r" eaLnBrk="0" hangingPunct="0">
                <a:spcBef>
                  <a:spcPct val="0"/>
                </a:spcBef>
              </a:pPr>
              <a:t>3</a:t>
            </a:fld>
            <a:endParaRPr lang="de-DE" sz="120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849313" y="3327400"/>
            <a:ext cx="873283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r">
              <a:spcBef>
                <a:spcPct val="0"/>
              </a:spcBef>
            </a:pPr>
            <a:r>
              <a:rPr lang="de-DE" sz="2900">
                <a:solidFill>
                  <a:srgbClr val="C00000"/>
                </a:solidFill>
                <a:cs typeface="Arial" charset="0"/>
              </a:rPr>
              <a:t>Teil I </a:t>
            </a:r>
          </a:p>
          <a:p>
            <a:pPr algn="r">
              <a:spcBef>
                <a:spcPct val="0"/>
              </a:spcBef>
            </a:pPr>
            <a:endParaRPr lang="de-DE" sz="2900">
              <a:solidFill>
                <a:srgbClr val="5C6971"/>
              </a:solidFill>
              <a:cs typeface="Arial" charset="0"/>
            </a:endParaRPr>
          </a:p>
          <a:p>
            <a:pPr algn="r">
              <a:spcBef>
                <a:spcPct val="0"/>
              </a:spcBef>
            </a:pPr>
            <a:endParaRPr lang="de-DE" sz="2900">
              <a:solidFill>
                <a:srgbClr val="5C6971"/>
              </a:solidFill>
              <a:cs typeface="Arial" charset="0"/>
            </a:endParaRPr>
          </a:p>
          <a:p>
            <a:pPr algn="r">
              <a:spcBef>
                <a:spcPct val="0"/>
              </a:spcBef>
            </a:pPr>
            <a:r>
              <a:rPr lang="de-DE" sz="2900">
                <a:solidFill>
                  <a:srgbClr val="5C6971"/>
                </a:solidFill>
                <a:cs typeface="Arial" charset="0"/>
              </a:rPr>
              <a:t>Allgemeine Informationen zum Studium an der Dualen Hochschule Baden-Württemberg Stuttgart</a:t>
            </a:r>
            <a:br>
              <a:rPr lang="de-DE" sz="2900">
                <a:solidFill>
                  <a:srgbClr val="5C6971"/>
                </a:solidFill>
                <a:cs typeface="Arial" charset="0"/>
              </a:rPr>
            </a:br>
            <a:endParaRPr lang="de-DE">
              <a:solidFill>
                <a:srgbClr val="5C697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9450388" y="1793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endParaRPr lang="de-DE" sz="2400">
              <a:latin typeface="Lucida Grande" charset="0"/>
              <a:cs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449460" y="908720"/>
            <a:ext cx="8535988" cy="838200"/>
          </a:xfrm>
        </p:spPr>
        <p:txBody>
          <a:bodyPr/>
          <a:lstStyle/>
          <a:p>
            <a:pPr defTabSz="914400" eaLnBrk="1" hangingPunct="1"/>
            <a:r>
              <a:rPr lang="en-GB" dirty="0">
                <a:latin typeface="Arial" charset="0"/>
                <a:ea typeface="ＭＳ Ｐゴシック" charset="0"/>
                <a:cs typeface="Arial" charset="0"/>
              </a:rPr>
              <a:t>STANDORTE DER DHBW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30250" y="6350000"/>
            <a:ext cx="4870450" cy="99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rgbClr val="5C697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indent="-22860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60020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205740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51460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97180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42900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88620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sz="1600" b="1" dirty="0">
                <a:solidFill>
                  <a:srgbClr val="E2001A"/>
                </a:solidFill>
                <a:sym typeface="Wingdings" charset="0"/>
              </a:rPr>
              <a:t> </a:t>
            </a:r>
            <a:r>
              <a:rPr lang="de-DE" sz="1600" b="1" dirty="0">
                <a:solidFill>
                  <a:srgbClr val="E2001A"/>
                </a:solidFill>
              </a:rPr>
              <a:t>INSGESAMT ÜBER </a:t>
            </a:r>
            <a:r>
              <a:rPr lang="de-DE" sz="1600" b="1" dirty="0" smtClean="0">
                <a:solidFill>
                  <a:srgbClr val="E2001A"/>
                </a:solidFill>
              </a:rPr>
              <a:t>33.000 </a:t>
            </a:r>
            <a:r>
              <a:rPr lang="de-DE" sz="1600" b="1" dirty="0">
                <a:solidFill>
                  <a:srgbClr val="E2001A"/>
                </a:solidFill>
              </a:rPr>
              <a:t>STUDIERENDE</a:t>
            </a:r>
            <a:br>
              <a:rPr lang="de-DE" sz="1600" b="1" dirty="0">
                <a:solidFill>
                  <a:srgbClr val="E2001A"/>
                </a:solidFill>
              </a:rPr>
            </a:br>
            <a:r>
              <a:rPr lang="de-DE" sz="1600" b="1" dirty="0">
                <a:solidFill>
                  <a:srgbClr val="E2001A"/>
                </a:solidFill>
              </a:rPr>
              <a:t/>
            </a:r>
            <a:br>
              <a:rPr lang="de-DE" sz="1600" b="1" dirty="0">
                <a:solidFill>
                  <a:srgbClr val="E2001A"/>
                </a:solidFill>
              </a:rPr>
            </a:br>
            <a:endParaRPr lang="de-DE" sz="1600" b="1" dirty="0">
              <a:solidFill>
                <a:srgbClr val="E2001A"/>
              </a:solidFill>
            </a:endParaRPr>
          </a:p>
          <a:p>
            <a:pPr eaLnBrk="0" hangingPunct="0">
              <a:spcBef>
                <a:spcPct val="0"/>
              </a:spcBef>
            </a:pP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0247" name="Foliennummernplatzhalter 4"/>
          <p:cNvSpPr txBox="1">
            <a:spLocks noGrp="1"/>
          </p:cNvSpPr>
          <p:nvPr/>
        </p:nvSpPr>
        <p:spPr bwMode="auto">
          <a:xfrm>
            <a:off x="8458200" y="6297613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>
            <a:lvl1pPr>
              <a:defRPr sz="1300">
                <a:solidFill>
                  <a:srgbClr val="5C697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indent="-22860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60020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205740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51460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97180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42900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88620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r>
              <a:rPr lang="de-DE" sz="1200"/>
              <a:t>Seite </a:t>
            </a:r>
            <a:fld id="{9E0332F0-A495-7049-B8A7-36DD2B7FCEF8}" type="slidenum">
              <a:rPr lang="de-DE" sz="1200"/>
              <a:pPr algn="r" eaLnBrk="0" hangingPunct="0">
                <a:spcBef>
                  <a:spcPct val="0"/>
                </a:spcBef>
              </a:pPr>
              <a:t>4</a:t>
            </a:fld>
            <a:endParaRPr lang="de-DE" sz="1200"/>
          </a:p>
        </p:txBody>
      </p:sp>
      <p:pic>
        <p:nvPicPr>
          <p:cNvPr id="46082" name="Picture 2" descr="https://www.dhbw.de/typo3temp/pics/S_5337431bca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80" y="692696"/>
            <a:ext cx="6860218" cy="580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/>
          <p:cNvSpPr/>
          <p:nvPr/>
        </p:nvSpPr>
        <p:spPr>
          <a:xfrm>
            <a:off x="2072680" y="5289333"/>
            <a:ext cx="1800200" cy="648072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1280592" y="5435932"/>
            <a:ext cx="838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Neu !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393160" y="2276872"/>
            <a:ext cx="828092" cy="504056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Abgerundetes Rechteck 1"/>
          <p:cNvSpPr/>
          <p:nvPr/>
        </p:nvSpPr>
        <p:spPr>
          <a:xfrm>
            <a:off x="6321152" y="2996952"/>
            <a:ext cx="792088" cy="4320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Abgerundetes Rechteck 10"/>
          <p:cNvSpPr/>
          <p:nvPr/>
        </p:nvSpPr>
        <p:spPr>
          <a:xfrm>
            <a:off x="7617296" y="3212976"/>
            <a:ext cx="792088" cy="4320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Abgerundetes Rechteck 11"/>
          <p:cNvSpPr/>
          <p:nvPr/>
        </p:nvSpPr>
        <p:spPr>
          <a:xfrm>
            <a:off x="4808612" y="4581128"/>
            <a:ext cx="1512540" cy="4320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5"/>
          <p:cNvCxnSpPr/>
          <p:nvPr/>
        </p:nvCxnSpPr>
        <p:spPr>
          <a:xfrm flipH="1" flipV="1">
            <a:off x="8013340" y="3691198"/>
            <a:ext cx="828092" cy="6018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H="1" flipV="1">
            <a:off x="6771202" y="3501008"/>
            <a:ext cx="1926214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H="1">
            <a:off x="6321152" y="4581128"/>
            <a:ext cx="2376264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8841432" y="4293096"/>
            <a:ext cx="934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Sozial-wesen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nummernplatzhalter 4"/>
          <p:cNvSpPr txBox="1">
            <a:spLocks noGrp="1"/>
          </p:cNvSpPr>
          <p:nvPr/>
        </p:nvSpPr>
        <p:spPr bwMode="auto">
          <a:xfrm>
            <a:off x="8458200" y="6297613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r>
              <a:rPr lang="de-DE" sz="1200"/>
              <a:t>Seite </a:t>
            </a:r>
            <a:fld id="{F0947CAC-BEBA-5F4A-AE8D-E6A598C920AA}" type="slidenum">
              <a:rPr lang="de-DE" sz="1200"/>
              <a:pPr algn="r" eaLnBrk="0" hangingPunct="0">
                <a:spcBef>
                  <a:spcPct val="0"/>
                </a:spcBef>
              </a:pPr>
              <a:t>5</a:t>
            </a:fld>
            <a:endParaRPr lang="de-DE" sz="1200"/>
          </a:p>
        </p:txBody>
      </p:sp>
      <p:sp>
        <p:nvSpPr>
          <p:cNvPr id="2" name="Rechteck 1"/>
          <p:cNvSpPr/>
          <p:nvPr/>
        </p:nvSpPr>
        <p:spPr>
          <a:xfrm>
            <a:off x="1784350" y="2133600"/>
            <a:ext cx="1584325" cy="8636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12" y="1852604"/>
            <a:ext cx="7776864" cy="4384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7257256" y="1852604"/>
            <a:ext cx="1080120" cy="4384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7257256" y="2242234"/>
            <a:ext cx="1568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Gesamt: 33.148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7257256" y="3549266"/>
            <a:ext cx="1568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Wirtschaft: 19.594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7260225" y="4424479"/>
            <a:ext cx="1568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Technik: 11.206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7257256" y="5307851"/>
            <a:ext cx="1568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Sozialwesen: 2.348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257256" y="5307851"/>
            <a:ext cx="1568624" cy="64807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16496" y="502568"/>
            <a:ext cx="8535988" cy="838200"/>
          </a:xfrm>
          <a:noFill/>
        </p:spPr>
        <p:txBody>
          <a:bodyPr/>
          <a:lstStyle/>
          <a:p>
            <a:pPr defTabSz="914400" eaLnBrk="1" hangingPunct="1"/>
            <a:r>
              <a:rPr lang="de-DE" dirty="0">
                <a:latin typeface="Arial" charset="0"/>
                <a:ea typeface="ＭＳ Ｐゴシック" charset="0"/>
                <a:cs typeface="Arial" charset="0"/>
              </a:rPr>
              <a:t>STUDIERENDENZAHLEN </a:t>
            </a:r>
            <a:r>
              <a:rPr lang="de-DE" dirty="0" smtClean="0">
                <a:latin typeface="Arial" charset="0"/>
                <a:ea typeface="ＭＳ Ｐゴシック" charset="0"/>
                <a:cs typeface="Arial" charset="0"/>
              </a:rPr>
              <a:t>1974 </a:t>
            </a:r>
            <a:r>
              <a:rPr lang="de-DE" dirty="0">
                <a:latin typeface="Arial" charset="0"/>
                <a:ea typeface="ＭＳ Ｐゴシック" charset="0"/>
                <a:cs typeface="Arial" charset="0"/>
              </a:rPr>
              <a:t>– </a:t>
            </a:r>
            <a:r>
              <a:rPr lang="de-DE" dirty="0" smtClean="0">
                <a:latin typeface="Arial" charset="0"/>
                <a:ea typeface="ＭＳ Ｐゴシック" charset="0"/>
                <a:cs typeface="Arial" charset="0"/>
              </a:rPr>
              <a:t>2014</a:t>
            </a:r>
            <a:endParaRPr lang="de-DE" dirty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915400" y="5445224"/>
            <a:ext cx="934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C00000"/>
                </a:solidFill>
              </a:rPr>
              <a:t>= 7%</a:t>
            </a:r>
            <a:endParaRPr lang="de-DE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 txBox="1">
            <a:spLocks/>
          </p:cNvSpPr>
          <p:nvPr/>
        </p:nvSpPr>
        <p:spPr bwMode="auto">
          <a:xfrm>
            <a:off x="416496" y="502568"/>
            <a:ext cx="94170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 anchor="b"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2813" eaLnBrk="0" hangingPunct="0">
              <a:spcBef>
                <a:spcPct val="0"/>
              </a:spcBef>
            </a:pPr>
            <a:r>
              <a:rPr lang="de-DE" sz="2200" dirty="0" smtClean="0">
                <a:solidFill>
                  <a:srgbClr val="E2001A"/>
                </a:solidFill>
              </a:rPr>
              <a:t>STUDIENANFÄNGER </a:t>
            </a:r>
            <a:r>
              <a:rPr lang="de-DE" sz="2200" dirty="0">
                <a:solidFill>
                  <a:srgbClr val="E2001A"/>
                </a:solidFill>
              </a:rPr>
              <a:t>AN DER FAKULTÄT </a:t>
            </a:r>
            <a:r>
              <a:rPr lang="de-DE" sz="2200" dirty="0" smtClean="0">
                <a:solidFill>
                  <a:srgbClr val="E2001A"/>
                </a:solidFill>
              </a:rPr>
              <a:t>SOZIALWESEN IN STGT</a:t>
            </a:r>
            <a:endParaRPr lang="de-DE" sz="2200" dirty="0">
              <a:solidFill>
                <a:srgbClr val="E2001A"/>
              </a:solidFill>
            </a:endParaRPr>
          </a:p>
        </p:txBody>
      </p:sp>
      <p:sp>
        <p:nvSpPr>
          <p:cNvPr id="13315" name="Inhaltsplatzhalter 2"/>
          <p:cNvSpPr txBox="1">
            <a:spLocks/>
          </p:cNvSpPr>
          <p:nvPr/>
        </p:nvSpPr>
        <p:spPr bwMode="auto">
          <a:xfrm>
            <a:off x="553021" y="1787624"/>
            <a:ext cx="9144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defTabSz="912813" eaLnBrk="0" hangingPunct="0">
              <a:buFontTx/>
              <a:buChar char="•"/>
            </a:pPr>
            <a:r>
              <a:rPr lang="de-DE" sz="2400" dirty="0"/>
              <a:t>Jahrgang 2007: ca. 200 Studierende</a:t>
            </a:r>
          </a:p>
          <a:p>
            <a:pPr defTabSz="912813" eaLnBrk="0" hangingPunct="0"/>
            <a:r>
              <a:rPr lang="de-DE" sz="2400" dirty="0"/>
              <a:t>…</a:t>
            </a:r>
          </a:p>
          <a:p>
            <a:pPr marL="342900" indent="-342900" defTabSz="912813" eaLnBrk="0" hangingPunct="0">
              <a:buFontTx/>
              <a:buChar char="•"/>
            </a:pPr>
            <a:r>
              <a:rPr lang="de-DE" sz="2400" dirty="0"/>
              <a:t>Jahrgang 2009: ca. 290 Studierende</a:t>
            </a:r>
          </a:p>
          <a:p>
            <a:pPr defTabSz="912813" eaLnBrk="0" hangingPunct="0"/>
            <a:r>
              <a:rPr lang="de-DE" sz="2400" dirty="0"/>
              <a:t>…</a:t>
            </a:r>
          </a:p>
          <a:p>
            <a:pPr marL="342900" indent="-342900" defTabSz="912813" eaLnBrk="0" hangingPunct="0">
              <a:buFontTx/>
              <a:buChar char="•"/>
            </a:pPr>
            <a:r>
              <a:rPr lang="de-DE" sz="2400" dirty="0"/>
              <a:t>Jahrgang 2011: ca. 340 Studierende</a:t>
            </a:r>
          </a:p>
          <a:p>
            <a:pPr defTabSz="912813" eaLnBrk="0" hangingPunct="0"/>
            <a:r>
              <a:rPr lang="de-DE" sz="2400" dirty="0"/>
              <a:t>…</a:t>
            </a:r>
          </a:p>
          <a:p>
            <a:pPr marL="342900" indent="-342900" defTabSz="912813" eaLnBrk="0" hangingPunct="0">
              <a:buFontTx/>
              <a:buChar char="•"/>
            </a:pPr>
            <a:r>
              <a:rPr lang="de-DE" sz="2400" dirty="0" smtClean="0"/>
              <a:t>Seit Jahrgang 2013: ca. 360 Studierende jährlich</a:t>
            </a:r>
            <a:endParaRPr lang="de-DE" sz="2400" dirty="0"/>
          </a:p>
          <a:p>
            <a:pPr marL="342900" indent="-342900" defTabSz="912813" eaLnBrk="0" hangingPunct="0"/>
            <a:endParaRPr lang="de-DE" sz="2700" b="1" dirty="0"/>
          </a:p>
          <a:p>
            <a:pPr marL="342900" indent="-342900" defTabSz="912813" eaLnBrk="0" hangingPunct="0"/>
            <a:r>
              <a:rPr lang="de-DE" sz="2700" b="1" dirty="0"/>
              <a:t>…. verteilt über insgesamt mehr als 400 Einrichtungen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>
                <a:latin typeface="Arial" charset="0"/>
                <a:ea typeface="ＭＳ Ｐゴシック" charset="0"/>
              </a:rPr>
              <a:t/>
            </a:r>
            <a:br>
              <a:rPr lang="de-DE">
                <a:latin typeface="Arial" charset="0"/>
                <a:ea typeface="ＭＳ Ｐゴシック" charset="0"/>
              </a:rPr>
            </a:br>
            <a:endParaRPr lang="de-DE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de-DE" sz="2800">
              <a:latin typeface="Arial" charset="0"/>
              <a:ea typeface="ＭＳ Ｐゴシック" charset="0"/>
            </a:endParaRP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title"/>
          </p:nvPr>
        </p:nvSpPr>
        <p:spPr>
          <a:xfrm>
            <a:off x="416496" y="502568"/>
            <a:ext cx="9217025" cy="838200"/>
          </a:xfrm>
        </p:spPr>
        <p:txBody>
          <a:bodyPr/>
          <a:lstStyle/>
          <a:p>
            <a:r>
              <a:rPr lang="de-DE" dirty="0">
                <a:latin typeface="Arial" charset="0"/>
                <a:ea typeface="ＭＳ Ｐゴシック" charset="0"/>
              </a:rPr>
              <a:t>STUDIENRICHTUNGEN AN DER FAKULTÄT </a:t>
            </a:r>
            <a:r>
              <a:rPr lang="de-DE" dirty="0" smtClean="0">
                <a:latin typeface="Arial" charset="0"/>
                <a:ea typeface="ＭＳ Ｐゴシック" charset="0"/>
              </a:rPr>
              <a:t>SOZIALWESEN IN STGT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415924" y="2446338"/>
            <a:ext cx="4681091" cy="364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2813">
              <a:spcBef>
                <a:spcPct val="50000"/>
              </a:spcBef>
              <a:buFont typeface="Wingdings" charset="0"/>
              <a:buChar char="ü"/>
            </a:pPr>
            <a:r>
              <a:rPr lang="de-DE" sz="2200" dirty="0">
                <a:solidFill>
                  <a:schemeClr val="tx1"/>
                </a:solidFill>
              </a:rPr>
              <a:t>Heimerziehung/</a:t>
            </a:r>
            <a:r>
              <a:rPr lang="de-DE" sz="2200" dirty="0" smtClean="0">
                <a:solidFill>
                  <a:schemeClr val="tx1"/>
                </a:solidFill>
              </a:rPr>
              <a:t>Erziehungshilfen I </a:t>
            </a:r>
          </a:p>
          <a:p>
            <a:pPr defTabSz="912813">
              <a:spcBef>
                <a:spcPct val="50000"/>
              </a:spcBef>
              <a:buFont typeface="Wingdings" charset="0"/>
              <a:buChar char="ü"/>
            </a:pPr>
            <a:r>
              <a:rPr lang="de-DE" sz="2200" dirty="0" smtClean="0">
                <a:solidFill>
                  <a:schemeClr val="tx1"/>
                </a:solidFill>
              </a:rPr>
              <a:t>Heimerziehung/Erziehungshilfen II </a:t>
            </a:r>
          </a:p>
          <a:p>
            <a:pPr defTabSz="912813">
              <a:spcBef>
                <a:spcPct val="50000"/>
              </a:spcBef>
              <a:buFont typeface="Wingdings" charset="0"/>
              <a:buChar char="ü"/>
            </a:pPr>
            <a:r>
              <a:rPr lang="de-DE" sz="2200" dirty="0" smtClean="0">
                <a:solidFill>
                  <a:schemeClr val="tx1"/>
                </a:solidFill>
              </a:rPr>
              <a:t>Soziale </a:t>
            </a:r>
            <a:r>
              <a:rPr lang="de-DE" sz="2200" dirty="0">
                <a:solidFill>
                  <a:schemeClr val="tx1"/>
                </a:solidFill>
              </a:rPr>
              <a:t>Arbeit in Pflege und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   Rehabilitation</a:t>
            </a:r>
          </a:p>
          <a:p>
            <a:pPr defTabSz="912813">
              <a:spcBef>
                <a:spcPct val="50000"/>
              </a:spcBef>
              <a:buFont typeface="Wingdings" charset="0"/>
              <a:buChar char="ü"/>
            </a:pPr>
            <a:r>
              <a:rPr lang="de-DE" sz="2200" dirty="0">
                <a:solidFill>
                  <a:schemeClr val="tx1"/>
                </a:solidFill>
              </a:rPr>
              <a:t>Soziale Dienste in der Jugend-,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   Familien- und Sozialhilfe</a:t>
            </a:r>
          </a:p>
          <a:p>
            <a:pPr defTabSz="912813">
              <a:spcBef>
                <a:spcPct val="50000"/>
              </a:spcBef>
              <a:buFont typeface="Wingdings" charset="0"/>
              <a:buChar char="ü"/>
            </a:pPr>
            <a:r>
              <a:rPr lang="de-DE" sz="2200" dirty="0">
                <a:solidFill>
                  <a:schemeClr val="tx1"/>
                </a:solidFill>
              </a:rPr>
              <a:t>Soziale Dienste in der Justiz</a:t>
            </a:r>
          </a:p>
          <a:p>
            <a:pPr defTabSz="912813">
              <a:spcBef>
                <a:spcPct val="50000"/>
              </a:spcBef>
            </a:pPr>
            <a:endParaRPr lang="de-DE" sz="2200" dirty="0">
              <a:solidFill>
                <a:schemeClr val="tx1"/>
              </a:solidFill>
            </a:endParaRPr>
          </a:p>
        </p:txBody>
      </p:sp>
      <p:sp>
        <p:nvSpPr>
          <p:cNvPr id="14341" name="Text Box 9"/>
          <p:cNvSpPr txBox="1">
            <a:spLocks noChangeArrowheads="1"/>
          </p:cNvSpPr>
          <p:nvPr/>
        </p:nvSpPr>
        <p:spPr bwMode="auto">
          <a:xfrm>
            <a:off x="5673080" y="2420938"/>
            <a:ext cx="4032895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2813">
              <a:spcBef>
                <a:spcPct val="50000"/>
              </a:spcBef>
              <a:buFont typeface="Wingdings" charset="0"/>
              <a:buChar char="ü"/>
            </a:pPr>
            <a:r>
              <a:rPr lang="de-DE" sz="2200" dirty="0">
                <a:solidFill>
                  <a:schemeClr val="tx1"/>
                </a:solidFill>
              </a:rPr>
              <a:t>Soziale Arbeit im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   Gesundheitswesen</a:t>
            </a:r>
          </a:p>
          <a:p>
            <a:pPr defTabSz="912813">
              <a:spcBef>
                <a:spcPct val="50000"/>
              </a:spcBef>
              <a:buFont typeface="Wingdings" charset="0"/>
              <a:buChar char="ü"/>
            </a:pPr>
            <a:r>
              <a:rPr lang="de-DE" sz="2200" dirty="0">
                <a:solidFill>
                  <a:schemeClr val="tx1"/>
                </a:solidFill>
              </a:rPr>
              <a:t>Kinder- und </a:t>
            </a:r>
            <a:r>
              <a:rPr lang="de-DE" sz="2200" dirty="0" smtClean="0">
                <a:solidFill>
                  <a:schemeClr val="tx1"/>
                </a:solidFill>
              </a:rPr>
              <a:t>Jugendarbeit I</a:t>
            </a:r>
          </a:p>
          <a:p>
            <a:pPr defTabSz="912813">
              <a:spcBef>
                <a:spcPct val="50000"/>
              </a:spcBef>
              <a:buFont typeface="Wingdings" charset="0"/>
              <a:buChar char="ü"/>
            </a:pPr>
            <a:r>
              <a:rPr lang="de-DE" sz="2200" dirty="0" smtClean="0">
                <a:solidFill>
                  <a:schemeClr val="tx1"/>
                </a:solidFill>
              </a:rPr>
              <a:t>Kinder- und Jugendarbeit II</a:t>
            </a:r>
            <a:endParaRPr lang="de-DE" sz="2200" dirty="0">
              <a:solidFill>
                <a:schemeClr val="tx1"/>
              </a:solidFill>
            </a:endParaRPr>
          </a:p>
          <a:p>
            <a:pPr defTabSz="912813">
              <a:spcBef>
                <a:spcPct val="50000"/>
              </a:spcBef>
              <a:buFont typeface="Wingdings" charset="0"/>
              <a:buChar char="ü"/>
            </a:pPr>
            <a:r>
              <a:rPr lang="de-DE" sz="2200" dirty="0">
                <a:solidFill>
                  <a:schemeClr val="tx1"/>
                </a:solidFill>
              </a:rPr>
              <a:t>Soziale Arbeit in der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   Elementarpädagogik</a:t>
            </a:r>
          </a:p>
          <a:p>
            <a:pPr defTabSz="912813">
              <a:spcBef>
                <a:spcPct val="50000"/>
              </a:spcBef>
              <a:buFont typeface="Wingdings" charset="0"/>
              <a:buChar char="ü"/>
            </a:pPr>
            <a:r>
              <a:rPr lang="de-DE" sz="2200" dirty="0">
                <a:solidFill>
                  <a:schemeClr val="tx1"/>
                </a:solidFill>
              </a:rPr>
              <a:t>Arbeit, Integration und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   Soziale Sicherung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nummernplatzhalter 4"/>
          <p:cNvSpPr txBox="1">
            <a:spLocks noGrp="1"/>
          </p:cNvSpPr>
          <p:nvPr/>
        </p:nvSpPr>
        <p:spPr bwMode="auto">
          <a:xfrm>
            <a:off x="8458200" y="6297613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r>
              <a:rPr lang="de-DE" sz="1200"/>
              <a:t>Seite </a:t>
            </a:r>
            <a:fld id="{2F03BFA3-3B40-B94A-9749-6ABD7554FC6B}" type="slidenum">
              <a:rPr lang="de-DE" sz="1200"/>
              <a:pPr algn="r" eaLnBrk="0" hangingPunct="0">
                <a:spcBef>
                  <a:spcPct val="0"/>
                </a:spcBef>
              </a:pPr>
              <a:t>8</a:t>
            </a:fld>
            <a:endParaRPr lang="de-DE" sz="120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849313" y="3327400"/>
            <a:ext cx="873283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r">
              <a:spcBef>
                <a:spcPct val="0"/>
              </a:spcBef>
            </a:pPr>
            <a:r>
              <a:rPr lang="de-DE" sz="2900" dirty="0">
                <a:solidFill>
                  <a:srgbClr val="C00000"/>
                </a:solidFill>
                <a:cs typeface="Arial" charset="0"/>
              </a:rPr>
              <a:t>Teil II </a:t>
            </a:r>
          </a:p>
          <a:p>
            <a:pPr algn="r">
              <a:spcBef>
                <a:spcPct val="0"/>
              </a:spcBef>
            </a:pPr>
            <a:endParaRPr lang="de-DE" sz="2900" dirty="0">
              <a:solidFill>
                <a:srgbClr val="5C6971"/>
              </a:solidFill>
              <a:cs typeface="Arial" charset="0"/>
            </a:endParaRPr>
          </a:p>
          <a:p>
            <a:pPr algn="r">
              <a:spcBef>
                <a:spcPct val="0"/>
              </a:spcBef>
            </a:pPr>
            <a:endParaRPr lang="de-DE" sz="2900" dirty="0">
              <a:solidFill>
                <a:srgbClr val="5C6971"/>
              </a:solidFill>
              <a:cs typeface="Arial" charset="0"/>
            </a:endParaRPr>
          </a:p>
          <a:p>
            <a:pPr algn="r">
              <a:spcBef>
                <a:spcPct val="0"/>
              </a:spcBef>
            </a:pPr>
            <a:r>
              <a:rPr lang="de-DE" sz="2900" dirty="0">
                <a:solidFill>
                  <a:srgbClr val="5C6971"/>
                </a:solidFill>
                <a:cs typeface="Arial" charset="0"/>
              </a:rPr>
              <a:t>Verzahnung von Theorie und Praxis </a:t>
            </a:r>
            <a:r>
              <a:rPr lang="de-DE" sz="2900" dirty="0" smtClean="0">
                <a:solidFill>
                  <a:srgbClr val="5C6971"/>
                </a:solidFill>
                <a:cs typeface="Arial" charset="0"/>
              </a:rPr>
              <a:t>und die Rolle der </a:t>
            </a:r>
            <a:r>
              <a:rPr lang="de-DE" sz="2900" dirty="0" err="1" smtClean="0">
                <a:solidFill>
                  <a:srgbClr val="5C6971"/>
                </a:solidFill>
                <a:cs typeface="Arial" charset="0"/>
              </a:rPr>
              <a:t>Studiengangsleitung</a:t>
            </a:r>
            <a:r>
              <a:rPr lang="de-DE" sz="2900" dirty="0" smtClean="0">
                <a:solidFill>
                  <a:srgbClr val="5C6971"/>
                </a:solidFill>
                <a:cs typeface="Arial" charset="0"/>
              </a:rPr>
              <a:t> im </a:t>
            </a:r>
            <a:r>
              <a:rPr lang="de-DE" sz="2900" dirty="0">
                <a:solidFill>
                  <a:srgbClr val="5C6971"/>
                </a:solidFill>
                <a:cs typeface="Arial" charset="0"/>
              </a:rPr>
              <a:t>Dualen </a:t>
            </a:r>
            <a:r>
              <a:rPr lang="de-DE" sz="2900" dirty="0" smtClean="0">
                <a:solidFill>
                  <a:srgbClr val="5C6971"/>
                </a:solidFill>
                <a:cs typeface="Arial" charset="0"/>
              </a:rPr>
              <a:t>Studium</a:t>
            </a:r>
            <a:r>
              <a:rPr lang="de-DE" sz="2900" dirty="0">
                <a:solidFill>
                  <a:srgbClr val="5C6971"/>
                </a:solidFill>
                <a:cs typeface="Arial" charset="0"/>
              </a:rPr>
              <a:t/>
            </a:r>
            <a:br>
              <a:rPr lang="de-DE" sz="2900" dirty="0">
                <a:solidFill>
                  <a:srgbClr val="5C6971"/>
                </a:solidFill>
                <a:cs typeface="Arial" charset="0"/>
              </a:rPr>
            </a:br>
            <a:endParaRPr lang="de-DE" dirty="0">
              <a:solidFill>
                <a:srgbClr val="5C697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49460" y="908720"/>
            <a:ext cx="853598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/>
          <a:p>
            <a:pPr>
              <a:spcBef>
                <a:spcPct val="0"/>
              </a:spcBef>
            </a:pPr>
            <a:r>
              <a:rPr lang="en-GB" sz="2200" dirty="0">
                <a:solidFill>
                  <a:srgbClr val="E2001A"/>
                </a:solidFill>
              </a:rPr>
              <a:t>DER ABLAUF EINES STUDIUMS AN DER DHBW</a:t>
            </a:r>
            <a:br>
              <a:rPr lang="en-GB" sz="2200" dirty="0">
                <a:solidFill>
                  <a:srgbClr val="E2001A"/>
                </a:solidFill>
              </a:rPr>
            </a:br>
            <a:endParaRPr lang="en-GB" sz="2200" dirty="0">
              <a:solidFill>
                <a:srgbClr val="E2001A"/>
              </a:solidFill>
            </a:endParaRPr>
          </a:p>
        </p:txBody>
      </p:sp>
      <p:sp>
        <p:nvSpPr>
          <p:cNvPr id="17411" name="Foliennummernplatzhalter 4"/>
          <p:cNvSpPr txBox="1">
            <a:spLocks noGrp="1"/>
          </p:cNvSpPr>
          <p:nvPr/>
        </p:nvSpPr>
        <p:spPr bwMode="auto">
          <a:xfrm>
            <a:off x="8458200" y="6297613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r>
              <a:rPr lang="de-DE" sz="1200"/>
              <a:t>Seite </a:t>
            </a:r>
            <a:fld id="{617C1B42-04A2-8A4F-A87F-7CEAF3845264}" type="slidenum">
              <a:rPr lang="de-DE" sz="1200"/>
              <a:pPr algn="r" eaLnBrk="0" hangingPunct="0">
                <a:spcBef>
                  <a:spcPct val="0"/>
                </a:spcBef>
              </a:pPr>
              <a:t>9</a:t>
            </a:fld>
            <a:endParaRPr lang="de-DE" sz="1200"/>
          </a:p>
        </p:txBody>
      </p:sp>
      <p:sp>
        <p:nvSpPr>
          <p:cNvPr id="17412" name="Foliennummernplatzhalter 4"/>
          <p:cNvSpPr txBox="1">
            <a:spLocks noGrp="1"/>
          </p:cNvSpPr>
          <p:nvPr/>
        </p:nvSpPr>
        <p:spPr bwMode="auto">
          <a:xfrm>
            <a:off x="8458200" y="6297613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2813" eaLnBrk="0" hangingPunct="0">
              <a:spcBef>
                <a:spcPct val="0"/>
              </a:spcBef>
            </a:pPr>
            <a:r>
              <a:rPr lang="de-DE" sz="1200"/>
              <a:t>Seite </a:t>
            </a:r>
            <a:fld id="{61A88D95-A5BE-264B-9CF7-D4B362B17EA2}" type="slidenum">
              <a:rPr lang="de-DE" sz="1200"/>
              <a:pPr algn="r" defTabSz="912813" eaLnBrk="0" hangingPunct="0">
                <a:spcBef>
                  <a:spcPct val="0"/>
                </a:spcBef>
              </a:pPr>
              <a:t>9</a:t>
            </a:fld>
            <a:endParaRPr lang="de-DE" sz="1200"/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273050" y="1628800"/>
            <a:ext cx="3024188" cy="433388"/>
          </a:xfrm>
          <a:prstGeom prst="rect">
            <a:avLst/>
          </a:prstGeom>
          <a:solidFill>
            <a:srgbClr val="CCFFFF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algn="ctr" defTabSz="912813">
              <a:spcBef>
                <a:spcPct val="50000"/>
              </a:spcBef>
            </a:pPr>
            <a:r>
              <a:rPr lang="de-DE" sz="2000" b="1">
                <a:solidFill>
                  <a:schemeClr val="tx1"/>
                </a:solidFill>
              </a:rPr>
              <a:t>1. Studienjahr</a:t>
            </a: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3440113" y="1628800"/>
            <a:ext cx="3025775" cy="431800"/>
          </a:xfrm>
          <a:prstGeom prst="rect">
            <a:avLst/>
          </a:prstGeom>
          <a:solidFill>
            <a:srgbClr val="99CCFF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algn="ctr" defTabSz="912813">
              <a:spcBef>
                <a:spcPct val="50000"/>
              </a:spcBef>
            </a:pPr>
            <a:r>
              <a:rPr lang="de-DE" sz="2000" b="1">
                <a:solidFill>
                  <a:schemeClr val="tx1"/>
                </a:solidFill>
              </a:rPr>
              <a:t>2. Studienjahr</a:t>
            </a:r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6608763" y="1628800"/>
            <a:ext cx="3024187" cy="433388"/>
          </a:xfrm>
          <a:prstGeom prst="rect">
            <a:avLst/>
          </a:prstGeom>
          <a:solidFill>
            <a:srgbClr val="3366FF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algn="ctr" defTabSz="912813">
              <a:spcBef>
                <a:spcPct val="50000"/>
              </a:spcBef>
            </a:pPr>
            <a:r>
              <a:rPr lang="de-DE" sz="2000" b="1">
                <a:solidFill>
                  <a:schemeClr val="tx1"/>
                </a:solidFill>
              </a:rPr>
              <a:t>3. Studienjahr</a:t>
            </a:r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415925" y="2420963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2813">
              <a:spcBef>
                <a:spcPct val="50000"/>
              </a:spcBef>
            </a:pPr>
            <a:endParaRPr lang="de-DE" sz="1800">
              <a:solidFill>
                <a:schemeClr val="tx1"/>
              </a:solidFill>
            </a:endParaRPr>
          </a:p>
        </p:txBody>
      </p:sp>
      <p:grpSp>
        <p:nvGrpSpPr>
          <p:cNvPr id="17417" name="Group 11"/>
          <p:cNvGrpSpPr>
            <a:grpSpLocks/>
          </p:cNvGrpSpPr>
          <p:nvPr/>
        </p:nvGrpSpPr>
        <p:grpSpPr bwMode="auto">
          <a:xfrm>
            <a:off x="273050" y="2276500"/>
            <a:ext cx="3025775" cy="1152525"/>
            <a:chOff x="262" y="2160"/>
            <a:chExt cx="1906" cy="726"/>
          </a:xfrm>
        </p:grpSpPr>
        <p:grpSp>
          <p:nvGrpSpPr>
            <p:cNvPr id="17507" name="Group 12"/>
            <p:cNvGrpSpPr>
              <a:grpSpLocks/>
            </p:cNvGrpSpPr>
            <p:nvPr/>
          </p:nvGrpSpPr>
          <p:grpSpPr bwMode="auto">
            <a:xfrm>
              <a:off x="262" y="2160"/>
              <a:ext cx="953" cy="726"/>
              <a:chOff x="262" y="2160"/>
              <a:chExt cx="953" cy="726"/>
            </a:xfrm>
          </p:grpSpPr>
          <p:sp>
            <p:nvSpPr>
              <p:cNvPr id="17516" name="Rectangle 13"/>
              <p:cNvSpPr>
                <a:spLocks noChangeArrowheads="1"/>
              </p:cNvSpPr>
              <p:nvPr/>
            </p:nvSpPr>
            <p:spPr bwMode="auto">
              <a:xfrm>
                <a:off x="262" y="2160"/>
                <a:ext cx="953" cy="726"/>
              </a:xfrm>
              <a:prstGeom prst="rect">
                <a:avLst/>
              </a:prstGeom>
              <a:solidFill>
                <a:srgbClr val="CCFF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7517" name="Group 14"/>
              <p:cNvGrpSpPr>
                <a:grpSpLocks/>
              </p:cNvGrpSpPr>
              <p:nvPr/>
            </p:nvGrpSpPr>
            <p:grpSpPr bwMode="auto">
              <a:xfrm>
                <a:off x="308" y="2205"/>
                <a:ext cx="363" cy="590"/>
                <a:chOff x="308" y="2205"/>
                <a:chExt cx="363" cy="590"/>
              </a:xfrm>
            </p:grpSpPr>
            <p:sp>
              <p:nvSpPr>
                <p:cNvPr id="17521" name="AutoShape 15"/>
                <p:cNvSpPr>
                  <a:spLocks noChangeArrowheads="1"/>
                </p:cNvSpPr>
                <p:nvPr/>
              </p:nvSpPr>
              <p:spPr bwMode="auto">
                <a:xfrm>
                  <a:off x="308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52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53" y="234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17518" name="Group 17"/>
              <p:cNvGrpSpPr>
                <a:grpSpLocks/>
              </p:cNvGrpSpPr>
              <p:nvPr/>
            </p:nvGrpSpPr>
            <p:grpSpPr bwMode="auto">
              <a:xfrm>
                <a:off x="761" y="2205"/>
                <a:ext cx="363" cy="590"/>
                <a:chOff x="761" y="2205"/>
                <a:chExt cx="363" cy="590"/>
              </a:xfrm>
            </p:grpSpPr>
            <p:sp>
              <p:nvSpPr>
                <p:cNvPr id="17519" name="AutoShape 18"/>
                <p:cNvSpPr>
                  <a:spLocks noChangeArrowheads="1"/>
                </p:cNvSpPr>
                <p:nvPr/>
              </p:nvSpPr>
              <p:spPr bwMode="auto">
                <a:xfrm>
                  <a:off x="761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520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807" y="2341"/>
                  <a:ext cx="27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P</a:t>
                  </a:r>
                </a:p>
              </p:txBody>
            </p:sp>
          </p:grpSp>
        </p:grpSp>
        <p:grpSp>
          <p:nvGrpSpPr>
            <p:cNvPr id="17508" name="Group 20"/>
            <p:cNvGrpSpPr>
              <a:grpSpLocks/>
            </p:cNvGrpSpPr>
            <p:nvPr/>
          </p:nvGrpSpPr>
          <p:grpSpPr bwMode="auto">
            <a:xfrm>
              <a:off x="1215" y="2160"/>
              <a:ext cx="953" cy="726"/>
              <a:chOff x="262" y="2160"/>
              <a:chExt cx="953" cy="726"/>
            </a:xfrm>
          </p:grpSpPr>
          <p:sp>
            <p:nvSpPr>
              <p:cNvPr id="17509" name="Rectangle 21"/>
              <p:cNvSpPr>
                <a:spLocks noChangeArrowheads="1"/>
              </p:cNvSpPr>
              <p:nvPr/>
            </p:nvSpPr>
            <p:spPr bwMode="auto">
              <a:xfrm>
                <a:off x="262" y="2160"/>
                <a:ext cx="953" cy="726"/>
              </a:xfrm>
              <a:prstGeom prst="rect">
                <a:avLst/>
              </a:prstGeom>
              <a:solidFill>
                <a:srgbClr val="CCFF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7510" name="Group 22"/>
              <p:cNvGrpSpPr>
                <a:grpSpLocks/>
              </p:cNvGrpSpPr>
              <p:nvPr/>
            </p:nvGrpSpPr>
            <p:grpSpPr bwMode="auto">
              <a:xfrm>
                <a:off x="308" y="2205"/>
                <a:ext cx="363" cy="590"/>
                <a:chOff x="308" y="2205"/>
                <a:chExt cx="363" cy="590"/>
              </a:xfrm>
            </p:grpSpPr>
            <p:sp>
              <p:nvSpPr>
                <p:cNvPr id="17514" name="AutoShape 23"/>
                <p:cNvSpPr>
                  <a:spLocks noChangeArrowheads="1"/>
                </p:cNvSpPr>
                <p:nvPr/>
              </p:nvSpPr>
              <p:spPr bwMode="auto">
                <a:xfrm>
                  <a:off x="308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515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53" y="234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17511" name="Group 25"/>
              <p:cNvGrpSpPr>
                <a:grpSpLocks/>
              </p:cNvGrpSpPr>
              <p:nvPr/>
            </p:nvGrpSpPr>
            <p:grpSpPr bwMode="auto">
              <a:xfrm>
                <a:off x="761" y="2205"/>
                <a:ext cx="363" cy="590"/>
                <a:chOff x="761" y="2205"/>
                <a:chExt cx="363" cy="590"/>
              </a:xfrm>
            </p:grpSpPr>
            <p:sp>
              <p:nvSpPr>
                <p:cNvPr id="17512" name="AutoShape 26"/>
                <p:cNvSpPr>
                  <a:spLocks noChangeArrowheads="1"/>
                </p:cNvSpPr>
                <p:nvPr/>
              </p:nvSpPr>
              <p:spPr bwMode="auto">
                <a:xfrm>
                  <a:off x="761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51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807" y="2341"/>
                  <a:ext cx="27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P</a:t>
                  </a:r>
                </a:p>
              </p:txBody>
            </p:sp>
          </p:grpSp>
        </p:grpSp>
      </p:grpSp>
      <p:grpSp>
        <p:nvGrpSpPr>
          <p:cNvPr id="17418" name="Group 28"/>
          <p:cNvGrpSpPr>
            <a:grpSpLocks/>
          </p:cNvGrpSpPr>
          <p:nvPr/>
        </p:nvGrpSpPr>
        <p:grpSpPr bwMode="auto">
          <a:xfrm>
            <a:off x="3440113" y="2276500"/>
            <a:ext cx="3025775" cy="1152525"/>
            <a:chOff x="262" y="2160"/>
            <a:chExt cx="1906" cy="726"/>
          </a:xfrm>
        </p:grpSpPr>
        <p:grpSp>
          <p:nvGrpSpPr>
            <p:cNvPr id="17491" name="Group 29"/>
            <p:cNvGrpSpPr>
              <a:grpSpLocks/>
            </p:cNvGrpSpPr>
            <p:nvPr/>
          </p:nvGrpSpPr>
          <p:grpSpPr bwMode="auto">
            <a:xfrm>
              <a:off x="262" y="2160"/>
              <a:ext cx="953" cy="726"/>
              <a:chOff x="262" y="2160"/>
              <a:chExt cx="953" cy="726"/>
            </a:xfrm>
          </p:grpSpPr>
          <p:sp>
            <p:nvSpPr>
              <p:cNvPr id="17500" name="Rectangle 30"/>
              <p:cNvSpPr>
                <a:spLocks noChangeArrowheads="1"/>
              </p:cNvSpPr>
              <p:nvPr/>
            </p:nvSpPr>
            <p:spPr bwMode="auto">
              <a:xfrm>
                <a:off x="262" y="2160"/>
                <a:ext cx="953" cy="726"/>
              </a:xfrm>
              <a:prstGeom prst="rect">
                <a:avLst/>
              </a:prstGeom>
              <a:solidFill>
                <a:srgbClr val="99CC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7501" name="Group 31"/>
              <p:cNvGrpSpPr>
                <a:grpSpLocks/>
              </p:cNvGrpSpPr>
              <p:nvPr/>
            </p:nvGrpSpPr>
            <p:grpSpPr bwMode="auto">
              <a:xfrm>
                <a:off x="308" y="2205"/>
                <a:ext cx="363" cy="590"/>
                <a:chOff x="308" y="2205"/>
                <a:chExt cx="363" cy="590"/>
              </a:xfrm>
            </p:grpSpPr>
            <p:sp>
              <p:nvSpPr>
                <p:cNvPr id="17505" name="AutoShape 32"/>
                <p:cNvSpPr>
                  <a:spLocks noChangeArrowheads="1"/>
                </p:cNvSpPr>
                <p:nvPr/>
              </p:nvSpPr>
              <p:spPr bwMode="auto">
                <a:xfrm>
                  <a:off x="308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506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53" y="234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17502" name="Group 34"/>
              <p:cNvGrpSpPr>
                <a:grpSpLocks/>
              </p:cNvGrpSpPr>
              <p:nvPr/>
            </p:nvGrpSpPr>
            <p:grpSpPr bwMode="auto">
              <a:xfrm>
                <a:off x="761" y="2205"/>
                <a:ext cx="363" cy="590"/>
                <a:chOff x="761" y="2205"/>
                <a:chExt cx="363" cy="590"/>
              </a:xfrm>
            </p:grpSpPr>
            <p:sp>
              <p:nvSpPr>
                <p:cNvPr id="17503" name="AutoShape 35"/>
                <p:cNvSpPr>
                  <a:spLocks noChangeArrowheads="1"/>
                </p:cNvSpPr>
                <p:nvPr/>
              </p:nvSpPr>
              <p:spPr bwMode="auto">
                <a:xfrm>
                  <a:off x="761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504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807" y="2341"/>
                  <a:ext cx="27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P</a:t>
                  </a:r>
                </a:p>
              </p:txBody>
            </p:sp>
          </p:grpSp>
        </p:grpSp>
        <p:grpSp>
          <p:nvGrpSpPr>
            <p:cNvPr id="17492" name="Group 37"/>
            <p:cNvGrpSpPr>
              <a:grpSpLocks/>
            </p:cNvGrpSpPr>
            <p:nvPr/>
          </p:nvGrpSpPr>
          <p:grpSpPr bwMode="auto">
            <a:xfrm>
              <a:off x="1215" y="2160"/>
              <a:ext cx="953" cy="726"/>
              <a:chOff x="262" y="2160"/>
              <a:chExt cx="953" cy="726"/>
            </a:xfrm>
          </p:grpSpPr>
          <p:sp>
            <p:nvSpPr>
              <p:cNvPr id="17493" name="Rectangle 38"/>
              <p:cNvSpPr>
                <a:spLocks noChangeArrowheads="1"/>
              </p:cNvSpPr>
              <p:nvPr/>
            </p:nvSpPr>
            <p:spPr bwMode="auto">
              <a:xfrm>
                <a:off x="262" y="2160"/>
                <a:ext cx="953" cy="726"/>
              </a:xfrm>
              <a:prstGeom prst="rect">
                <a:avLst/>
              </a:prstGeom>
              <a:solidFill>
                <a:srgbClr val="99CC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7494" name="Group 39"/>
              <p:cNvGrpSpPr>
                <a:grpSpLocks/>
              </p:cNvGrpSpPr>
              <p:nvPr/>
            </p:nvGrpSpPr>
            <p:grpSpPr bwMode="auto">
              <a:xfrm>
                <a:off x="308" y="2205"/>
                <a:ext cx="363" cy="590"/>
                <a:chOff x="308" y="2205"/>
                <a:chExt cx="363" cy="590"/>
              </a:xfrm>
            </p:grpSpPr>
            <p:sp>
              <p:nvSpPr>
                <p:cNvPr id="17498" name="AutoShape 40"/>
                <p:cNvSpPr>
                  <a:spLocks noChangeArrowheads="1"/>
                </p:cNvSpPr>
                <p:nvPr/>
              </p:nvSpPr>
              <p:spPr bwMode="auto">
                <a:xfrm>
                  <a:off x="308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99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353" y="234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17495" name="Group 42"/>
              <p:cNvGrpSpPr>
                <a:grpSpLocks/>
              </p:cNvGrpSpPr>
              <p:nvPr/>
            </p:nvGrpSpPr>
            <p:grpSpPr bwMode="auto">
              <a:xfrm>
                <a:off x="761" y="2205"/>
                <a:ext cx="363" cy="590"/>
                <a:chOff x="761" y="2205"/>
                <a:chExt cx="363" cy="590"/>
              </a:xfrm>
            </p:grpSpPr>
            <p:sp>
              <p:nvSpPr>
                <p:cNvPr id="17496" name="AutoShape 43"/>
                <p:cNvSpPr>
                  <a:spLocks noChangeArrowheads="1"/>
                </p:cNvSpPr>
                <p:nvPr/>
              </p:nvSpPr>
              <p:spPr bwMode="auto">
                <a:xfrm>
                  <a:off x="761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97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807" y="2341"/>
                  <a:ext cx="27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P</a:t>
                  </a:r>
                </a:p>
              </p:txBody>
            </p:sp>
          </p:grpSp>
        </p:grpSp>
      </p:grpSp>
      <p:grpSp>
        <p:nvGrpSpPr>
          <p:cNvPr id="17419" name="Group 45"/>
          <p:cNvGrpSpPr>
            <a:grpSpLocks/>
          </p:cNvGrpSpPr>
          <p:nvPr/>
        </p:nvGrpSpPr>
        <p:grpSpPr bwMode="auto">
          <a:xfrm>
            <a:off x="6608763" y="2276500"/>
            <a:ext cx="3025775" cy="1152525"/>
            <a:chOff x="262" y="2160"/>
            <a:chExt cx="1906" cy="726"/>
          </a:xfrm>
        </p:grpSpPr>
        <p:grpSp>
          <p:nvGrpSpPr>
            <p:cNvPr id="17475" name="Group 46"/>
            <p:cNvGrpSpPr>
              <a:grpSpLocks/>
            </p:cNvGrpSpPr>
            <p:nvPr/>
          </p:nvGrpSpPr>
          <p:grpSpPr bwMode="auto">
            <a:xfrm>
              <a:off x="262" y="2160"/>
              <a:ext cx="953" cy="726"/>
              <a:chOff x="262" y="2160"/>
              <a:chExt cx="953" cy="726"/>
            </a:xfrm>
          </p:grpSpPr>
          <p:sp>
            <p:nvSpPr>
              <p:cNvPr id="17484" name="Rectangle 47"/>
              <p:cNvSpPr>
                <a:spLocks noChangeArrowheads="1"/>
              </p:cNvSpPr>
              <p:nvPr/>
            </p:nvSpPr>
            <p:spPr bwMode="auto">
              <a:xfrm>
                <a:off x="262" y="2160"/>
                <a:ext cx="953" cy="726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7485" name="Group 48"/>
              <p:cNvGrpSpPr>
                <a:grpSpLocks/>
              </p:cNvGrpSpPr>
              <p:nvPr/>
            </p:nvGrpSpPr>
            <p:grpSpPr bwMode="auto">
              <a:xfrm>
                <a:off x="308" y="2205"/>
                <a:ext cx="363" cy="590"/>
                <a:chOff x="308" y="2205"/>
                <a:chExt cx="363" cy="590"/>
              </a:xfrm>
            </p:grpSpPr>
            <p:sp>
              <p:nvSpPr>
                <p:cNvPr id="17489" name="AutoShape 49"/>
                <p:cNvSpPr>
                  <a:spLocks noChangeArrowheads="1"/>
                </p:cNvSpPr>
                <p:nvPr/>
              </p:nvSpPr>
              <p:spPr bwMode="auto">
                <a:xfrm>
                  <a:off x="308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90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53" y="234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17486" name="Group 51"/>
              <p:cNvGrpSpPr>
                <a:grpSpLocks/>
              </p:cNvGrpSpPr>
              <p:nvPr/>
            </p:nvGrpSpPr>
            <p:grpSpPr bwMode="auto">
              <a:xfrm>
                <a:off x="761" y="2205"/>
                <a:ext cx="363" cy="590"/>
                <a:chOff x="761" y="2205"/>
                <a:chExt cx="363" cy="590"/>
              </a:xfrm>
            </p:grpSpPr>
            <p:sp>
              <p:nvSpPr>
                <p:cNvPr id="17487" name="AutoShape 52"/>
                <p:cNvSpPr>
                  <a:spLocks noChangeArrowheads="1"/>
                </p:cNvSpPr>
                <p:nvPr/>
              </p:nvSpPr>
              <p:spPr bwMode="auto">
                <a:xfrm>
                  <a:off x="761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88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807" y="2341"/>
                  <a:ext cx="27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P</a:t>
                  </a:r>
                </a:p>
              </p:txBody>
            </p:sp>
          </p:grpSp>
        </p:grpSp>
        <p:grpSp>
          <p:nvGrpSpPr>
            <p:cNvPr id="17476" name="Group 54"/>
            <p:cNvGrpSpPr>
              <a:grpSpLocks/>
            </p:cNvGrpSpPr>
            <p:nvPr/>
          </p:nvGrpSpPr>
          <p:grpSpPr bwMode="auto">
            <a:xfrm>
              <a:off x="1215" y="2160"/>
              <a:ext cx="953" cy="726"/>
              <a:chOff x="262" y="2160"/>
              <a:chExt cx="953" cy="726"/>
            </a:xfrm>
          </p:grpSpPr>
          <p:sp>
            <p:nvSpPr>
              <p:cNvPr id="17477" name="Rectangle 55"/>
              <p:cNvSpPr>
                <a:spLocks noChangeArrowheads="1"/>
              </p:cNvSpPr>
              <p:nvPr/>
            </p:nvSpPr>
            <p:spPr bwMode="auto">
              <a:xfrm>
                <a:off x="262" y="2160"/>
                <a:ext cx="953" cy="726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7478" name="Group 56"/>
              <p:cNvGrpSpPr>
                <a:grpSpLocks/>
              </p:cNvGrpSpPr>
              <p:nvPr/>
            </p:nvGrpSpPr>
            <p:grpSpPr bwMode="auto">
              <a:xfrm>
                <a:off x="308" y="2205"/>
                <a:ext cx="363" cy="590"/>
                <a:chOff x="308" y="2205"/>
                <a:chExt cx="363" cy="590"/>
              </a:xfrm>
            </p:grpSpPr>
            <p:sp>
              <p:nvSpPr>
                <p:cNvPr id="17482" name="AutoShape 57"/>
                <p:cNvSpPr>
                  <a:spLocks noChangeArrowheads="1"/>
                </p:cNvSpPr>
                <p:nvPr/>
              </p:nvSpPr>
              <p:spPr bwMode="auto">
                <a:xfrm>
                  <a:off x="308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83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353" y="234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17479" name="Group 59"/>
              <p:cNvGrpSpPr>
                <a:grpSpLocks/>
              </p:cNvGrpSpPr>
              <p:nvPr/>
            </p:nvGrpSpPr>
            <p:grpSpPr bwMode="auto">
              <a:xfrm>
                <a:off x="761" y="2205"/>
                <a:ext cx="363" cy="590"/>
                <a:chOff x="761" y="2205"/>
                <a:chExt cx="363" cy="590"/>
              </a:xfrm>
            </p:grpSpPr>
            <p:sp>
              <p:nvSpPr>
                <p:cNvPr id="17480" name="AutoShape 60"/>
                <p:cNvSpPr>
                  <a:spLocks noChangeArrowheads="1"/>
                </p:cNvSpPr>
                <p:nvPr/>
              </p:nvSpPr>
              <p:spPr bwMode="auto">
                <a:xfrm>
                  <a:off x="761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81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807" y="2341"/>
                  <a:ext cx="27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P</a:t>
                  </a:r>
                </a:p>
              </p:txBody>
            </p:sp>
          </p:grpSp>
        </p:grpSp>
      </p:grpSp>
      <p:sp>
        <p:nvSpPr>
          <p:cNvPr id="17420" name="Text Box 62"/>
          <p:cNvSpPr txBox="1">
            <a:spLocks noChangeArrowheads="1"/>
          </p:cNvSpPr>
          <p:nvPr/>
        </p:nvSpPr>
        <p:spPr bwMode="auto">
          <a:xfrm>
            <a:off x="4305300" y="2924200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2813">
              <a:spcBef>
                <a:spcPct val="50000"/>
              </a:spcBef>
            </a:pPr>
            <a:r>
              <a:rPr lang="de-DE" sz="1800" b="1">
                <a:solidFill>
                  <a:srgbClr val="E2001A"/>
                </a:solidFill>
              </a:rPr>
              <a:t>FP</a:t>
            </a:r>
          </a:p>
        </p:txBody>
      </p:sp>
      <p:grpSp>
        <p:nvGrpSpPr>
          <p:cNvPr id="17421" name="Group 63"/>
          <p:cNvGrpSpPr>
            <a:grpSpLocks/>
          </p:cNvGrpSpPr>
          <p:nvPr/>
        </p:nvGrpSpPr>
        <p:grpSpPr bwMode="auto">
          <a:xfrm>
            <a:off x="273050" y="3716363"/>
            <a:ext cx="3025775" cy="1152525"/>
            <a:chOff x="172" y="3067"/>
            <a:chExt cx="1906" cy="726"/>
          </a:xfrm>
        </p:grpSpPr>
        <p:grpSp>
          <p:nvGrpSpPr>
            <p:cNvPr id="17459" name="Group 64"/>
            <p:cNvGrpSpPr>
              <a:grpSpLocks/>
            </p:cNvGrpSpPr>
            <p:nvPr/>
          </p:nvGrpSpPr>
          <p:grpSpPr bwMode="auto">
            <a:xfrm>
              <a:off x="172" y="3067"/>
              <a:ext cx="953" cy="726"/>
              <a:chOff x="172" y="3067"/>
              <a:chExt cx="953" cy="726"/>
            </a:xfrm>
          </p:grpSpPr>
          <p:sp>
            <p:nvSpPr>
              <p:cNvPr id="17468" name="Rectangle 65"/>
              <p:cNvSpPr>
                <a:spLocks noChangeArrowheads="1"/>
              </p:cNvSpPr>
              <p:nvPr/>
            </p:nvSpPr>
            <p:spPr bwMode="auto">
              <a:xfrm>
                <a:off x="172" y="3067"/>
                <a:ext cx="953" cy="726"/>
              </a:xfrm>
              <a:prstGeom prst="rect">
                <a:avLst/>
              </a:prstGeom>
              <a:solidFill>
                <a:srgbClr val="CCFF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7469" name="Group 66"/>
              <p:cNvGrpSpPr>
                <a:grpSpLocks/>
              </p:cNvGrpSpPr>
              <p:nvPr/>
            </p:nvGrpSpPr>
            <p:grpSpPr bwMode="auto">
              <a:xfrm>
                <a:off x="671" y="3113"/>
                <a:ext cx="363" cy="590"/>
                <a:chOff x="308" y="2205"/>
                <a:chExt cx="363" cy="590"/>
              </a:xfrm>
            </p:grpSpPr>
            <p:sp>
              <p:nvSpPr>
                <p:cNvPr id="17473" name="AutoShape 67"/>
                <p:cNvSpPr>
                  <a:spLocks noChangeArrowheads="1"/>
                </p:cNvSpPr>
                <p:nvPr/>
              </p:nvSpPr>
              <p:spPr bwMode="auto">
                <a:xfrm>
                  <a:off x="308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74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353" y="234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17470" name="Group 69"/>
              <p:cNvGrpSpPr>
                <a:grpSpLocks/>
              </p:cNvGrpSpPr>
              <p:nvPr/>
            </p:nvGrpSpPr>
            <p:grpSpPr bwMode="auto">
              <a:xfrm>
                <a:off x="217" y="3113"/>
                <a:ext cx="363" cy="590"/>
                <a:chOff x="761" y="2205"/>
                <a:chExt cx="363" cy="590"/>
              </a:xfrm>
            </p:grpSpPr>
            <p:sp>
              <p:nvSpPr>
                <p:cNvPr id="17471" name="AutoShape 70"/>
                <p:cNvSpPr>
                  <a:spLocks noChangeArrowheads="1"/>
                </p:cNvSpPr>
                <p:nvPr/>
              </p:nvSpPr>
              <p:spPr bwMode="auto">
                <a:xfrm>
                  <a:off x="761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72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807" y="2341"/>
                  <a:ext cx="27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P</a:t>
                  </a:r>
                </a:p>
              </p:txBody>
            </p:sp>
          </p:grpSp>
        </p:grpSp>
        <p:grpSp>
          <p:nvGrpSpPr>
            <p:cNvPr id="17460" name="Group 72"/>
            <p:cNvGrpSpPr>
              <a:grpSpLocks/>
            </p:cNvGrpSpPr>
            <p:nvPr/>
          </p:nvGrpSpPr>
          <p:grpSpPr bwMode="auto">
            <a:xfrm>
              <a:off x="1125" y="3067"/>
              <a:ext cx="953" cy="726"/>
              <a:chOff x="1125" y="3067"/>
              <a:chExt cx="953" cy="726"/>
            </a:xfrm>
          </p:grpSpPr>
          <p:sp>
            <p:nvSpPr>
              <p:cNvPr id="17461" name="Rectangle 73"/>
              <p:cNvSpPr>
                <a:spLocks noChangeArrowheads="1"/>
              </p:cNvSpPr>
              <p:nvPr/>
            </p:nvSpPr>
            <p:spPr bwMode="auto">
              <a:xfrm>
                <a:off x="1125" y="3067"/>
                <a:ext cx="953" cy="726"/>
              </a:xfrm>
              <a:prstGeom prst="rect">
                <a:avLst/>
              </a:prstGeom>
              <a:solidFill>
                <a:srgbClr val="CCFF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7462" name="Group 74"/>
              <p:cNvGrpSpPr>
                <a:grpSpLocks/>
              </p:cNvGrpSpPr>
              <p:nvPr/>
            </p:nvGrpSpPr>
            <p:grpSpPr bwMode="auto">
              <a:xfrm>
                <a:off x="1669" y="3113"/>
                <a:ext cx="363" cy="590"/>
                <a:chOff x="308" y="2205"/>
                <a:chExt cx="363" cy="590"/>
              </a:xfrm>
            </p:grpSpPr>
            <p:sp>
              <p:nvSpPr>
                <p:cNvPr id="17466" name="AutoShape 75"/>
                <p:cNvSpPr>
                  <a:spLocks noChangeArrowheads="1"/>
                </p:cNvSpPr>
                <p:nvPr/>
              </p:nvSpPr>
              <p:spPr bwMode="auto">
                <a:xfrm>
                  <a:off x="308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67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353" y="234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17463" name="Group 77"/>
              <p:cNvGrpSpPr>
                <a:grpSpLocks/>
              </p:cNvGrpSpPr>
              <p:nvPr/>
            </p:nvGrpSpPr>
            <p:grpSpPr bwMode="auto">
              <a:xfrm>
                <a:off x="1215" y="3113"/>
                <a:ext cx="363" cy="590"/>
                <a:chOff x="761" y="2205"/>
                <a:chExt cx="363" cy="590"/>
              </a:xfrm>
            </p:grpSpPr>
            <p:sp>
              <p:nvSpPr>
                <p:cNvPr id="17464" name="AutoShape 78"/>
                <p:cNvSpPr>
                  <a:spLocks noChangeArrowheads="1"/>
                </p:cNvSpPr>
                <p:nvPr/>
              </p:nvSpPr>
              <p:spPr bwMode="auto">
                <a:xfrm>
                  <a:off x="761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65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807" y="2341"/>
                  <a:ext cx="27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P</a:t>
                  </a:r>
                </a:p>
              </p:txBody>
            </p:sp>
          </p:grpSp>
        </p:grpSp>
      </p:grpSp>
      <p:grpSp>
        <p:nvGrpSpPr>
          <p:cNvPr id="17422" name="Group 80"/>
          <p:cNvGrpSpPr>
            <a:grpSpLocks/>
          </p:cNvGrpSpPr>
          <p:nvPr/>
        </p:nvGrpSpPr>
        <p:grpSpPr bwMode="auto">
          <a:xfrm>
            <a:off x="3440113" y="3716363"/>
            <a:ext cx="3025775" cy="1152525"/>
            <a:chOff x="172" y="3067"/>
            <a:chExt cx="1906" cy="726"/>
          </a:xfrm>
        </p:grpSpPr>
        <p:grpSp>
          <p:nvGrpSpPr>
            <p:cNvPr id="17443" name="Group 81"/>
            <p:cNvGrpSpPr>
              <a:grpSpLocks/>
            </p:cNvGrpSpPr>
            <p:nvPr/>
          </p:nvGrpSpPr>
          <p:grpSpPr bwMode="auto">
            <a:xfrm>
              <a:off x="172" y="3067"/>
              <a:ext cx="953" cy="726"/>
              <a:chOff x="172" y="3067"/>
              <a:chExt cx="953" cy="726"/>
            </a:xfrm>
          </p:grpSpPr>
          <p:sp>
            <p:nvSpPr>
              <p:cNvPr id="17452" name="Rectangle 82"/>
              <p:cNvSpPr>
                <a:spLocks noChangeArrowheads="1"/>
              </p:cNvSpPr>
              <p:nvPr/>
            </p:nvSpPr>
            <p:spPr bwMode="auto">
              <a:xfrm>
                <a:off x="172" y="3067"/>
                <a:ext cx="953" cy="726"/>
              </a:xfrm>
              <a:prstGeom prst="rect">
                <a:avLst/>
              </a:prstGeom>
              <a:solidFill>
                <a:srgbClr val="99CC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7453" name="Group 83"/>
              <p:cNvGrpSpPr>
                <a:grpSpLocks/>
              </p:cNvGrpSpPr>
              <p:nvPr/>
            </p:nvGrpSpPr>
            <p:grpSpPr bwMode="auto">
              <a:xfrm>
                <a:off x="671" y="3113"/>
                <a:ext cx="363" cy="590"/>
                <a:chOff x="308" y="2205"/>
                <a:chExt cx="363" cy="590"/>
              </a:xfrm>
            </p:grpSpPr>
            <p:sp>
              <p:nvSpPr>
                <p:cNvPr id="17457" name="AutoShape 84"/>
                <p:cNvSpPr>
                  <a:spLocks noChangeArrowheads="1"/>
                </p:cNvSpPr>
                <p:nvPr/>
              </p:nvSpPr>
              <p:spPr bwMode="auto">
                <a:xfrm>
                  <a:off x="308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58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353" y="234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17454" name="Group 86"/>
              <p:cNvGrpSpPr>
                <a:grpSpLocks/>
              </p:cNvGrpSpPr>
              <p:nvPr/>
            </p:nvGrpSpPr>
            <p:grpSpPr bwMode="auto">
              <a:xfrm>
                <a:off x="217" y="3113"/>
                <a:ext cx="363" cy="590"/>
                <a:chOff x="761" y="2205"/>
                <a:chExt cx="363" cy="590"/>
              </a:xfrm>
            </p:grpSpPr>
            <p:sp>
              <p:nvSpPr>
                <p:cNvPr id="17455" name="AutoShape 87"/>
                <p:cNvSpPr>
                  <a:spLocks noChangeArrowheads="1"/>
                </p:cNvSpPr>
                <p:nvPr/>
              </p:nvSpPr>
              <p:spPr bwMode="auto">
                <a:xfrm>
                  <a:off x="761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56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807" y="2341"/>
                  <a:ext cx="27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P</a:t>
                  </a:r>
                </a:p>
              </p:txBody>
            </p:sp>
          </p:grpSp>
        </p:grpSp>
        <p:grpSp>
          <p:nvGrpSpPr>
            <p:cNvPr id="17444" name="Group 89"/>
            <p:cNvGrpSpPr>
              <a:grpSpLocks/>
            </p:cNvGrpSpPr>
            <p:nvPr/>
          </p:nvGrpSpPr>
          <p:grpSpPr bwMode="auto">
            <a:xfrm>
              <a:off x="1125" y="3067"/>
              <a:ext cx="953" cy="726"/>
              <a:chOff x="1125" y="3067"/>
              <a:chExt cx="953" cy="726"/>
            </a:xfrm>
          </p:grpSpPr>
          <p:sp>
            <p:nvSpPr>
              <p:cNvPr id="17445" name="Rectangle 90"/>
              <p:cNvSpPr>
                <a:spLocks noChangeArrowheads="1"/>
              </p:cNvSpPr>
              <p:nvPr/>
            </p:nvSpPr>
            <p:spPr bwMode="auto">
              <a:xfrm>
                <a:off x="1125" y="3067"/>
                <a:ext cx="953" cy="726"/>
              </a:xfrm>
              <a:prstGeom prst="rect">
                <a:avLst/>
              </a:prstGeom>
              <a:solidFill>
                <a:srgbClr val="99CC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7446" name="Group 91"/>
              <p:cNvGrpSpPr>
                <a:grpSpLocks/>
              </p:cNvGrpSpPr>
              <p:nvPr/>
            </p:nvGrpSpPr>
            <p:grpSpPr bwMode="auto">
              <a:xfrm>
                <a:off x="1669" y="3113"/>
                <a:ext cx="363" cy="590"/>
                <a:chOff x="308" y="2205"/>
                <a:chExt cx="363" cy="590"/>
              </a:xfrm>
            </p:grpSpPr>
            <p:sp>
              <p:nvSpPr>
                <p:cNvPr id="17450" name="AutoShape 92"/>
                <p:cNvSpPr>
                  <a:spLocks noChangeArrowheads="1"/>
                </p:cNvSpPr>
                <p:nvPr/>
              </p:nvSpPr>
              <p:spPr bwMode="auto">
                <a:xfrm>
                  <a:off x="308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51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353" y="234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17447" name="Group 94"/>
              <p:cNvGrpSpPr>
                <a:grpSpLocks/>
              </p:cNvGrpSpPr>
              <p:nvPr/>
            </p:nvGrpSpPr>
            <p:grpSpPr bwMode="auto">
              <a:xfrm>
                <a:off x="1215" y="3113"/>
                <a:ext cx="363" cy="590"/>
                <a:chOff x="761" y="2205"/>
                <a:chExt cx="363" cy="590"/>
              </a:xfrm>
            </p:grpSpPr>
            <p:sp>
              <p:nvSpPr>
                <p:cNvPr id="17448" name="AutoShape 95"/>
                <p:cNvSpPr>
                  <a:spLocks noChangeArrowheads="1"/>
                </p:cNvSpPr>
                <p:nvPr/>
              </p:nvSpPr>
              <p:spPr bwMode="auto">
                <a:xfrm>
                  <a:off x="761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49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807" y="2341"/>
                  <a:ext cx="27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P</a:t>
                  </a:r>
                </a:p>
              </p:txBody>
            </p:sp>
          </p:grpSp>
        </p:grpSp>
      </p:grpSp>
      <p:grpSp>
        <p:nvGrpSpPr>
          <p:cNvPr id="17423" name="Group 97"/>
          <p:cNvGrpSpPr>
            <a:grpSpLocks/>
          </p:cNvGrpSpPr>
          <p:nvPr/>
        </p:nvGrpSpPr>
        <p:grpSpPr bwMode="auto">
          <a:xfrm>
            <a:off x="6608763" y="3716363"/>
            <a:ext cx="3025775" cy="1152525"/>
            <a:chOff x="172" y="3067"/>
            <a:chExt cx="1906" cy="726"/>
          </a:xfrm>
        </p:grpSpPr>
        <p:grpSp>
          <p:nvGrpSpPr>
            <p:cNvPr id="17427" name="Group 98"/>
            <p:cNvGrpSpPr>
              <a:grpSpLocks/>
            </p:cNvGrpSpPr>
            <p:nvPr/>
          </p:nvGrpSpPr>
          <p:grpSpPr bwMode="auto">
            <a:xfrm>
              <a:off x="172" y="3067"/>
              <a:ext cx="953" cy="726"/>
              <a:chOff x="172" y="3067"/>
              <a:chExt cx="953" cy="726"/>
            </a:xfrm>
          </p:grpSpPr>
          <p:sp>
            <p:nvSpPr>
              <p:cNvPr id="17436" name="Rectangle 99"/>
              <p:cNvSpPr>
                <a:spLocks noChangeArrowheads="1"/>
              </p:cNvSpPr>
              <p:nvPr/>
            </p:nvSpPr>
            <p:spPr bwMode="auto">
              <a:xfrm>
                <a:off x="172" y="3067"/>
                <a:ext cx="953" cy="726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7437" name="Group 100"/>
              <p:cNvGrpSpPr>
                <a:grpSpLocks/>
              </p:cNvGrpSpPr>
              <p:nvPr/>
            </p:nvGrpSpPr>
            <p:grpSpPr bwMode="auto">
              <a:xfrm>
                <a:off x="671" y="3113"/>
                <a:ext cx="363" cy="590"/>
                <a:chOff x="308" y="2205"/>
                <a:chExt cx="363" cy="590"/>
              </a:xfrm>
            </p:grpSpPr>
            <p:sp>
              <p:nvSpPr>
                <p:cNvPr id="17441" name="AutoShape 101"/>
                <p:cNvSpPr>
                  <a:spLocks noChangeArrowheads="1"/>
                </p:cNvSpPr>
                <p:nvPr/>
              </p:nvSpPr>
              <p:spPr bwMode="auto">
                <a:xfrm>
                  <a:off x="308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42" name="Text Box 102"/>
                <p:cNvSpPr txBox="1">
                  <a:spLocks noChangeArrowheads="1"/>
                </p:cNvSpPr>
                <p:nvPr/>
              </p:nvSpPr>
              <p:spPr bwMode="auto">
                <a:xfrm>
                  <a:off x="353" y="234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17438" name="Group 103"/>
              <p:cNvGrpSpPr>
                <a:grpSpLocks/>
              </p:cNvGrpSpPr>
              <p:nvPr/>
            </p:nvGrpSpPr>
            <p:grpSpPr bwMode="auto">
              <a:xfrm>
                <a:off x="217" y="3113"/>
                <a:ext cx="363" cy="590"/>
                <a:chOff x="761" y="2205"/>
                <a:chExt cx="363" cy="590"/>
              </a:xfrm>
            </p:grpSpPr>
            <p:sp>
              <p:nvSpPr>
                <p:cNvPr id="17439" name="AutoShape 104"/>
                <p:cNvSpPr>
                  <a:spLocks noChangeArrowheads="1"/>
                </p:cNvSpPr>
                <p:nvPr/>
              </p:nvSpPr>
              <p:spPr bwMode="auto">
                <a:xfrm>
                  <a:off x="761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40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807" y="2341"/>
                  <a:ext cx="27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P</a:t>
                  </a:r>
                </a:p>
              </p:txBody>
            </p:sp>
          </p:grpSp>
        </p:grpSp>
        <p:grpSp>
          <p:nvGrpSpPr>
            <p:cNvPr id="17428" name="Group 106"/>
            <p:cNvGrpSpPr>
              <a:grpSpLocks/>
            </p:cNvGrpSpPr>
            <p:nvPr/>
          </p:nvGrpSpPr>
          <p:grpSpPr bwMode="auto">
            <a:xfrm>
              <a:off x="1125" y="3067"/>
              <a:ext cx="953" cy="726"/>
              <a:chOff x="1125" y="3067"/>
              <a:chExt cx="953" cy="726"/>
            </a:xfrm>
          </p:grpSpPr>
          <p:sp>
            <p:nvSpPr>
              <p:cNvPr id="17429" name="Rectangle 107"/>
              <p:cNvSpPr>
                <a:spLocks noChangeArrowheads="1"/>
              </p:cNvSpPr>
              <p:nvPr/>
            </p:nvSpPr>
            <p:spPr bwMode="auto">
              <a:xfrm>
                <a:off x="1125" y="3067"/>
                <a:ext cx="953" cy="726"/>
              </a:xfrm>
              <a:prstGeom prst="rect">
                <a:avLst/>
              </a:prstGeom>
              <a:solidFill>
                <a:srgbClr val="3366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7430" name="Group 108"/>
              <p:cNvGrpSpPr>
                <a:grpSpLocks/>
              </p:cNvGrpSpPr>
              <p:nvPr/>
            </p:nvGrpSpPr>
            <p:grpSpPr bwMode="auto">
              <a:xfrm>
                <a:off x="1669" y="3113"/>
                <a:ext cx="363" cy="590"/>
                <a:chOff x="308" y="2205"/>
                <a:chExt cx="363" cy="590"/>
              </a:xfrm>
            </p:grpSpPr>
            <p:sp>
              <p:nvSpPr>
                <p:cNvPr id="17434" name="AutoShape 109"/>
                <p:cNvSpPr>
                  <a:spLocks noChangeArrowheads="1"/>
                </p:cNvSpPr>
                <p:nvPr/>
              </p:nvSpPr>
              <p:spPr bwMode="auto">
                <a:xfrm>
                  <a:off x="308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FF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35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353" y="2341"/>
                  <a:ext cx="2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17431" name="Group 111"/>
              <p:cNvGrpSpPr>
                <a:grpSpLocks/>
              </p:cNvGrpSpPr>
              <p:nvPr/>
            </p:nvGrpSpPr>
            <p:grpSpPr bwMode="auto">
              <a:xfrm>
                <a:off x="1215" y="3113"/>
                <a:ext cx="363" cy="590"/>
                <a:chOff x="761" y="2205"/>
                <a:chExt cx="363" cy="590"/>
              </a:xfrm>
            </p:grpSpPr>
            <p:sp>
              <p:nvSpPr>
                <p:cNvPr id="17432" name="AutoShape 112"/>
                <p:cNvSpPr>
                  <a:spLocks noChangeArrowheads="1"/>
                </p:cNvSpPr>
                <p:nvPr/>
              </p:nvSpPr>
              <p:spPr bwMode="auto">
                <a:xfrm>
                  <a:off x="761" y="2205"/>
                  <a:ext cx="363" cy="5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FF00"/>
                </a:solidFill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7433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807" y="2341"/>
                  <a:ext cx="27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rgbClr val="5C697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defTabSz="912813">
                    <a:spcBef>
                      <a:spcPct val="50000"/>
                    </a:spcBef>
                  </a:pPr>
                  <a:r>
                    <a:rPr lang="de-DE" sz="2400" b="1">
                      <a:solidFill>
                        <a:schemeClr val="tx1"/>
                      </a:solidFill>
                    </a:rPr>
                    <a:t>P</a:t>
                  </a:r>
                </a:p>
              </p:txBody>
            </p:sp>
          </p:grpSp>
        </p:grpSp>
      </p:grpSp>
      <p:sp>
        <p:nvSpPr>
          <p:cNvPr id="17424" name="Text Box 114"/>
          <p:cNvSpPr txBox="1">
            <a:spLocks noChangeArrowheads="1"/>
          </p:cNvSpPr>
          <p:nvPr/>
        </p:nvSpPr>
        <p:spPr bwMode="auto">
          <a:xfrm>
            <a:off x="3584575" y="4364063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2813">
              <a:spcBef>
                <a:spcPct val="50000"/>
              </a:spcBef>
            </a:pPr>
            <a:r>
              <a:rPr lang="de-DE" sz="1800" b="1">
                <a:solidFill>
                  <a:srgbClr val="E2001A"/>
                </a:solidFill>
              </a:rPr>
              <a:t>FP</a:t>
            </a:r>
          </a:p>
        </p:txBody>
      </p:sp>
      <p:sp>
        <p:nvSpPr>
          <p:cNvPr id="17425" name="Text Box 115"/>
          <p:cNvSpPr txBox="1">
            <a:spLocks noChangeArrowheads="1"/>
          </p:cNvSpPr>
          <p:nvPr/>
        </p:nvSpPr>
        <p:spPr bwMode="auto">
          <a:xfrm>
            <a:off x="7473950" y="2924200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2813">
              <a:spcBef>
                <a:spcPct val="50000"/>
              </a:spcBef>
            </a:pPr>
            <a:r>
              <a:rPr lang="de-DE" sz="1800" b="1">
                <a:solidFill>
                  <a:srgbClr val="E2001A"/>
                </a:solidFill>
              </a:rPr>
              <a:t>BA</a:t>
            </a:r>
          </a:p>
        </p:txBody>
      </p:sp>
      <p:sp>
        <p:nvSpPr>
          <p:cNvPr id="17426" name="Text Box 116"/>
          <p:cNvSpPr txBox="1">
            <a:spLocks noChangeArrowheads="1"/>
          </p:cNvSpPr>
          <p:nvPr/>
        </p:nvSpPr>
        <p:spPr bwMode="auto">
          <a:xfrm>
            <a:off x="8266113" y="4364063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5C697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2813">
              <a:spcBef>
                <a:spcPct val="50000"/>
              </a:spcBef>
            </a:pPr>
            <a:r>
              <a:rPr lang="de-DE" sz="1800" b="1">
                <a:solidFill>
                  <a:srgbClr val="E2001A"/>
                </a:solidFill>
              </a:rPr>
              <a:t>BA</a:t>
            </a:r>
          </a:p>
        </p:txBody>
      </p:sp>
      <p:sp>
        <p:nvSpPr>
          <p:cNvPr id="2" name="Rechteck 1"/>
          <p:cNvSpPr/>
          <p:nvPr/>
        </p:nvSpPr>
        <p:spPr>
          <a:xfrm>
            <a:off x="273048" y="5277656"/>
            <a:ext cx="9288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Keine Semesterferien</a:t>
            </a:r>
            <a:r>
              <a:rPr lang="de-DE" dirty="0"/>
              <a:t>; Jahresurlaub ist in Praxisphasen zu </a:t>
            </a:r>
            <a:r>
              <a:rPr lang="de-DE" dirty="0" smtClean="0"/>
              <a:t>nehmen!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-203295" y="5649200"/>
            <a:ext cx="9693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de-DE" dirty="0">
                <a:solidFill>
                  <a:srgbClr val="C00000"/>
                </a:solidFill>
              </a:rPr>
              <a:t>Fremdpraktikum</a:t>
            </a:r>
            <a:r>
              <a:rPr lang="de-DE" dirty="0"/>
              <a:t> (i.d.R. in der Praxisphase des 3. </a:t>
            </a:r>
            <a:r>
              <a:rPr lang="de-DE" dirty="0" smtClean="0"/>
              <a:t>Semesters; aber auch flexibel)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Leere Präsentation">
  <a:themeElements>
    <a:clrScheme name="2_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Leere Präsentatio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Leere Präsentation">
  <a:themeElements>
    <a:clrScheme name="3_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Leere Präsentatio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</Words>
  <Application>Microsoft Office PowerPoint</Application>
  <PresentationFormat>A4-Papier (210x297 mm)</PresentationFormat>
  <Paragraphs>225</Paragraphs>
  <Slides>23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23</vt:i4>
      </vt:variant>
    </vt:vector>
  </HeadingPairs>
  <TitlesOfParts>
    <vt:vector size="26" baseType="lpstr">
      <vt:lpstr>Leere Präsentation</vt:lpstr>
      <vt:lpstr>2_Leere Präsentation</vt:lpstr>
      <vt:lpstr>3_Leere Präsentation</vt:lpstr>
      <vt:lpstr>Duale Hochschule Baden-Württemberg Stuttgart Fakultät für Sozialwesen  Einführung in das Duale Studium – Informationen für Erstanleiterinnen und Erstanleiter  Prof. Dr. Thomas Meyer </vt:lpstr>
      <vt:lpstr>PowerPoint-Präsentation</vt:lpstr>
      <vt:lpstr>PowerPoint-Präsentation</vt:lpstr>
      <vt:lpstr>STANDORTE DER DHBW</vt:lpstr>
      <vt:lpstr>STUDIERENDENZAHLEN 1974 – 2014</vt:lpstr>
      <vt:lpstr>PowerPoint-Präsentation</vt:lpstr>
      <vt:lpstr>STUDIENRICHTUNGEN AN DER FAKULTÄT SOZIALWESEN IN STGT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Rolle DER Studiengangsleitung</vt:lpstr>
      <vt:lpstr>PowerPoint-Präsentation</vt:lpstr>
      <vt:lpstr>PowerPoint-Präsentation</vt:lpstr>
      <vt:lpstr>PowerPoint-Präsentation</vt:lpstr>
      <vt:lpstr>Kompetenzerwerb im Studienverlauf: Bedeutung neu erworbener Kompetenzen aus Sicht Studierender (offene Antworten in den Berichten zum Abschluss der Praxisphasen)</vt:lpstr>
      <vt:lpstr>Beispiel Praxiscurriculum: 1. Praxisphase 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Andreas Jung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Prof. Thomas Meyer</dc:creator>
  <cp:lastModifiedBy>Marckmann-Lautenschläger, Christine</cp:lastModifiedBy>
  <cp:revision>187</cp:revision>
  <cp:lastPrinted>2009-06-16T07:45:26Z</cp:lastPrinted>
  <dcterms:modified xsi:type="dcterms:W3CDTF">2016-11-15T08:36:09Z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2122582832</vt:i4>
  </property>
  <property fmtid="{D5CDD505-2E9C-101B-9397-08002B2CF9AE}" pid="3" name="_NewReviewCycle">
    <vt:lpwstr/>
  </property>
  <property fmtid="{D5CDD505-2E9C-101B-9397-08002B2CF9AE}" pid="4" name="_EmailSubject">
    <vt:lpwstr>Anleiter*innentag - Homepage</vt:lpwstr>
  </property>
  <property fmtid="{D5CDD505-2E9C-101B-9397-08002B2CF9AE}" pid="5" name="_AuthorEmail">
    <vt:lpwstr>jutta.braun@dhbw-stuttgart.de</vt:lpwstr>
  </property>
  <property fmtid="{D5CDD505-2E9C-101B-9397-08002B2CF9AE}" pid="6" name="_AuthorEmailDisplayName">
    <vt:lpwstr>Braun, Jutta</vt:lpwstr>
  </property>
</Properties>
</file>