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60" r:id="rId5"/>
    <p:sldId id="272" r:id="rId6"/>
    <p:sldId id="259" r:id="rId7"/>
    <p:sldId id="261" r:id="rId8"/>
    <p:sldId id="265" r:id="rId9"/>
    <p:sldId id="268" r:id="rId10"/>
    <p:sldId id="271" r:id="rId11"/>
    <p:sldId id="270" r:id="rId12"/>
    <p:sldId id="266" r:id="rId13"/>
    <p:sldId id="267" r:id="rId14"/>
  </p:sldIdLst>
  <p:sldSz cx="9144000" cy="6858000" type="screen4x3"/>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BE2596A6-23C9-4A15-8AC4-01B39C30D083}" type="datetimeFigureOut">
              <a:rPr lang="de-DE" smtClean="0"/>
              <a:t>15.11.2016</a:t>
            </a:fld>
            <a:endParaRPr lang="de-DE" dirty="0"/>
          </a:p>
        </p:txBody>
      </p:sp>
      <p:sp>
        <p:nvSpPr>
          <p:cNvPr id="4" name="Folienbildplatzhalt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FB6A7F73-8B00-47FE-B0AB-849C83981568}" type="slidenum">
              <a:rPr lang="de-DE" smtClean="0"/>
              <a:t>‹Nr.›</a:t>
            </a:fld>
            <a:endParaRPr lang="de-DE" dirty="0"/>
          </a:p>
        </p:txBody>
      </p:sp>
    </p:spTree>
    <p:extLst>
      <p:ext uri="{BB962C8B-B14F-4D97-AF65-F5344CB8AC3E}">
        <p14:creationId xmlns:p14="http://schemas.microsoft.com/office/powerpoint/2010/main" val="2849428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1</a:t>
            </a:fld>
            <a:endParaRPr lang="de-DE" dirty="0"/>
          </a:p>
        </p:txBody>
      </p:sp>
    </p:spTree>
    <p:extLst>
      <p:ext uri="{BB962C8B-B14F-4D97-AF65-F5344CB8AC3E}">
        <p14:creationId xmlns:p14="http://schemas.microsoft.com/office/powerpoint/2010/main" val="245622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B6A7F73-8B00-47FE-B0AB-849C83981568}" type="slidenum">
              <a:rPr lang="de-DE" smtClean="0"/>
              <a:t>10</a:t>
            </a:fld>
            <a:endParaRPr lang="de-DE" dirty="0"/>
          </a:p>
        </p:txBody>
      </p:sp>
    </p:spTree>
    <p:extLst>
      <p:ext uri="{BB962C8B-B14F-4D97-AF65-F5344CB8AC3E}">
        <p14:creationId xmlns:p14="http://schemas.microsoft.com/office/powerpoint/2010/main" val="3052364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11</a:t>
            </a:fld>
            <a:endParaRPr lang="de-DE" dirty="0"/>
          </a:p>
        </p:txBody>
      </p:sp>
    </p:spTree>
    <p:extLst>
      <p:ext uri="{BB962C8B-B14F-4D97-AF65-F5344CB8AC3E}">
        <p14:creationId xmlns:p14="http://schemas.microsoft.com/office/powerpoint/2010/main" val="2715517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12</a:t>
            </a:fld>
            <a:endParaRPr lang="de-DE" dirty="0"/>
          </a:p>
        </p:txBody>
      </p:sp>
    </p:spTree>
    <p:extLst>
      <p:ext uri="{BB962C8B-B14F-4D97-AF65-F5344CB8AC3E}">
        <p14:creationId xmlns:p14="http://schemas.microsoft.com/office/powerpoint/2010/main" val="2029053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13</a:t>
            </a:fld>
            <a:endParaRPr lang="de-DE" dirty="0"/>
          </a:p>
        </p:txBody>
      </p:sp>
    </p:spTree>
    <p:extLst>
      <p:ext uri="{BB962C8B-B14F-4D97-AF65-F5344CB8AC3E}">
        <p14:creationId xmlns:p14="http://schemas.microsoft.com/office/powerpoint/2010/main" val="334893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2</a:t>
            </a:fld>
            <a:endParaRPr lang="de-DE" dirty="0"/>
          </a:p>
        </p:txBody>
      </p:sp>
    </p:spTree>
    <p:extLst>
      <p:ext uri="{BB962C8B-B14F-4D97-AF65-F5344CB8AC3E}">
        <p14:creationId xmlns:p14="http://schemas.microsoft.com/office/powerpoint/2010/main" val="190496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3</a:t>
            </a:fld>
            <a:endParaRPr lang="de-DE" dirty="0"/>
          </a:p>
        </p:txBody>
      </p:sp>
    </p:spTree>
    <p:extLst>
      <p:ext uri="{BB962C8B-B14F-4D97-AF65-F5344CB8AC3E}">
        <p14:creationId xmlns:p14="http://schemas.microsoft.com/office/powerpoint/2010/main" val="3929258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4</a:t>
            </a:fld>
            <a:endParaRPr lang="de-DE" dirty="0"/>
          </a:p>
        </p:txBody>
      </p:sp>
    </p:spTree>
    <p:extLst>
      <p:ext uri="{BB962C8B-B14F-4D97-AF65-F5344CB8AC3E}">
        <p14:creationId xmlns:p14="http://schemas.microsoft.com/office/powerpoint/2010/main" val="1074089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B6A7F73-8B00-47FE-B0AB-849C83981568}" type="slidenum">
              <a:rPr lang="de-DE" smtClean="0"/>
              <a:t>5</a:t>
            </a:fld>
            <a:endParaRPr lang="de-DE" dirty="0"/>
          </a:p>
        </p:txBody>
      </p:sp>
    </p:spTree>
    <p:extLst>
      <p:ext uri="{BB962C8B-B14F-4D97-AF65-F5344CB8AC3E}">
        <p14:creationId xmlns:p14="http://schemas.microsoft.com/office/powerpoint/2010/main" val="1444889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6</a:t>
            </a:fld>
            <a:endParaRPr lang="de-DE" dirty="0"/>
          </a:p>
        </p:txBody>
      </p:sp>
    </p:spTree>
    <p:extLst>
      <p:ext uri="{BB962C8B-B14F-4D97-AF65-F5344CB8AC3E}">
        <p14:creationId xmlns:p14="http://schemas.microsoft.com/office/powerpoint/2010/main" val="281059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7</a:t>
            </a:fld>
            <a:endParaRPr lang="de-DE" dirty="0"/>
          </a:p>
        </p:txBody>
      </p:sp>
    </p:spTree>
    <p:extLst>
      <p:ext uri="{BB962C8B-B14F-4D97-AF65-F5344CB8AC3E}">
        <p14:creationId xmlns:p14="http://schemas.microsoft.com/office/powerpoint/2010/main" val="2029053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8</a:t>
            </a:fld>
            <a:endParaRPr lang="de-DE" dirty="0"/>
          </a:p>
        </p:txBody>
      </p:sp>
    </p:spTree>
    <p:extLst>
      <p:ext uri="{BB962C8B-B14F-4D97-AF65-F5344CB8AC3E}">
        <p14:creationId xmlns:p14="http://schemas.microsoft.com/office/powerpoint/2010/main" val="2029053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B6A7F73-8B00-47FE-B0AB-849C83981568}" type="slidenum">
              <a:rPr lang="de-DE" smtClean="0"/>
              <a:t>9</a:t>
            </a:fld>
            <a:endParaRPr lang="de-DE" dirty="0"/>
          </a:p>
        </p:txBody>
      </p:sp>
    </p:spTree>
    <p:extLst>
      <p:ext uri="{BB962C8B-B14F-4D97-AF65-F5344CB8AC3E}">
        <p14:creationId xmlns:p14="http://schemas.microsoft.com/office/powerpoint/2010/main" val="2029053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dirty="0" smtClean="0"/>
              <a:t>Prof. Dr. M. Moch</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126845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dirty="0" smtClean="0"/>
              <a:t>Prof. Dr. M. Moch</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229681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dirty="0" smtClean="0"/>
              <a:t>Prof. Dr. M. Moch</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3029517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dirty="0" smtClean="0"/>
              <a:t>Prof. Dr. M. Moch</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60A7E5F3-7CAB-46FB-BF85-1848421995F8}" type="slidenum">
              <a:rPr lang="de-DE" smtClean="0"/>
              <a:t>‹Nr.›</a:t>
            </a:fld>
            <a:endParaRPr lang="de-DE" dirty="0"/>
          </a:p>
        </p:txBody>
      </p:sp>
    </p:spTree>
    <p:extLst>
      <p:ext uri="{BB962C8B-B14F-4D97-AF65-F5344CB8AC3E}">
        <p14:creationId xmlns:p14="http://schemas.microsoft.com/office/powerpoint/2010/main" val="192332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dirty="0" smtClean="0"/>
              <a:t>Prof. Dr. M. Moch</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737532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dirty="0" smtClean="0"/>
              <a:t>Prof. Dr. M. Moch</a:t>
            </a:r>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349604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dirty="0" smtClean="0"/>
              <a:t>Prof. Dr. M. Moch</a:t>
            </a:r>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4022026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dirty="0" smtClean="0"/>
              <a:t>Prof. Dr. M. Moch</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173233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Prof. Dr. M. Moch</a:t>
            </a:r>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341195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dirty="0" smtClean="0"/>
              <a:t>Prof. Dr. M. Moch</a:t>
            </a:r>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207101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dirty="0" smtClean="0"/>
              <a:t>Prof. Dr. M. Moch</a:t>
            </a:r>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4D30622E-6D5F-4D0A-9149-F520E4D12DC8}" type="slidenum">
              <a:rPr lang="de-DE" smtClean="0"/>
              <a:t>‹Nr.›</a:t>
            </a:fld>
            <a:endParaRPr lang="de-DE" dirty="0"/>
          </a:p>
        </p:txBody>
      </p:sp>
    </p:spTree>
    <p:extLst>
      <p:ext uri="{BB962C8B-B14F-4D97-AF65-F5344CB8AC3E}">
        <p14:creationId xmlns:p14="http://schemas.microsoft.com/office/powerpoint/2010/main" val="424422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de-DE" dirty="0" smtClean="0"/>
              <a:t>Prof. Dr. M. Moch</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C7FA9-9C5A-4BEE-9940-242219B449C1}" type="slidenum">
              <a:rPr lang="de-DE" smtClean="0"/>
              <a:t>‹Nr.›</a:t>
            </a:fld>
            <a:endParaRPr lang="de-DE" dirty="0"/>
          </a:p>
        </p:txBody>
      </p:sp>
      <p:pic>
        <p:nvPicPr>
          <p:cNvPr id="1026"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76256" y="116632"/>
            <a:ext cx="1923108" cy="81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umsplatzhalter 3"/>
          <p:cNvSpPr txBox="1">
            <a:spLocks/>
          </p:cNvSpPr>
          <p:nvPr userDrawn="1"/>
        </p:nvSpPr>
        <p:spPr>
          <a:xfrm>
            <a:off x="467544" y="6326187"/>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50" dirty="0" smtClean="0"/>
              <a:t>Prof. Dr. M. Moch</a:t>
            </a:r>
            <a:endParaRPr lang="de-DE" sz="1050" dirty="0"/>
          </a:p>
        </p:txBody>
      </p:sp>
    </p:spTree>
    <p:extLst>
      <p:ext uri="{BB962C8B-B14F-4D97-AF65-F5344CB8AC3E}">
        <p14:creationId xmlns:p14="http://schemas.microsoft.com/office/powerpoint/2010/main" val="2692508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2204864"/>
            <a:ext cx="7772400" cy="1470025"/>
          </a:xfrm>
        </p:spPr>
        <p:txBody>
          <a:bodyPr/>
          <a:lstStyle/>
          <a:p>
            <a:r>
              <a:rPr lang="de-DE" dirty="0" smtClean="0"/>
              <a:t>Nicht ist so theoretisch wie eine verblüffend gute Praxis!</a:t>
            </a:r>
            <a:endParaRPr lang="de-DE" dirty="0"/>
          </a:p>
        </p:txBody>
      </p:sp>
      <p:sp>
        <p:nvSpPr>
          <p:cNvPr id="3" name="Untertitel 2"/>
          <p:cNvSpPr>
            <a:spLocks noGrp="1"/>
          </p:cNvSpPr>
          <p:nvPr>
            <p:ph type="subTitle" idx="1"/>
          </p:nvPr>
        </p:nvSpPr>
        <p:spPr/>
        <p:txBody>
          <a:bodyPr/>
          <a:lstStyle/>
          <a:p>
            <a:r>
              <a:rPr lang="de-DE" dirty="0" smtClean="0"/>
              <a:t>10. November 2016</a:t>
            </a:r>
            <a:endParaRPr lang="de-DE" dirty="0"/>
          </a:p>
        </p:txBody>
      </p:sp>
      <p:sp>
        <p:nvSpPr>
          <p:cNvPr id="4" name="Textfeld 3"/>
          <p:cNvSpPr txBox="1"/>
          <p:nvPr/>
        </p:nvSpPr>
        <p:spPr>
          <a:xfrm>
            <a:off x="971600" y="1484783"/>
            <a:ext cx="2088232" cy="461665"/>
          </a:xfrm>
          <a:prstGeom prst="rect">
            <a:avLst/>
          </a:prstGeom>
          <a:noFill/>
        </p:spPr>
        <p:txBody>
          <a:bodyPr wrap="square" rtlCol="0">
            <a:spAutoFit/>
          </a:bodyPr>
          <a:lstStyle/>
          <a:p>
            <a:r>
              <a:rPr lang="de-DE" sz="2400" dirty="0" smtClean="0"/>
              <a:t>M. Moch</a:t>
            </a:r>
            <a:endParaRPr lang="de-DE" sz="2400" dirty="0"/>
          </a:p>
        </p:txBody>
      </p:sp>
    </p:spTree>
    <p:extLst>
      <p:ext uri="{BB962C8B-B14F-4D97-AF65-F5344CB8AC3E}">
        <p14:creationId xmlns:p14="http://schemas.microsoft.com/office/powerpoint/2010/main" val="1856084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7742" y="620688"/>
            <a:ext cx="8229600" cy="1143000"/>
          </a:xfrm>
        </p:spPr>
        <p:txBody>
          <a:bodyPr>
            <a:normAutofit/>
          </a:bodyPr>
          <a:lstStyle/>
          <a:p>
            <a:r>
              <a:rPr lang="de-DE" sz="3200" dirty="0" smtClean="0"/>
              <a:t>Satz des Pythagoras (ca. 600 v. Chr.)</a:t>
            </a:r>
            <a:endParaRPr lang="de-DE" sz="3200" dirty="0"/>
          </a:p>
        </p:txBody>
      </p:sp>
      <p:sp>
        <p:nvSpPr>
          <p:cNvPr id="4" name="Foliennummernplatzhalter 3"/>
          <p:cNvSpPr>
            <a:spLocks noGrp="1"/>
          </p:cNvSpPr>
          <p:nvPr>
            <p:ph type="sldNum" sz="quarter" idx="12"/>
          </p:nvPr>
        </p:nvSpPr>
        <p:spPr/>
        <p:txBody>
          <a:bodyPr/>
          <a:lstStyle/>
          <a:p>
            <a:fld id="{60A7E5F3-7CAB-46FB-BF85-1848421995F8}" type="slidenum">
              <a:rPr lang="de-DE" smtClean="0"/>
              <a:t>10</a:t>
            </a:fld>
            <a:endParaRPr lang="de-D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007" y="1484784"/>
            <a:ext cx="6295070" cy="488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llipse 2"/>
          <p:cNvSpPr/>
          <p:nvPr/>
        </p:nvSpPr>
        <p:spPr>
          <a:xfrm>
            <a:off x="3995936" y="2708920"/>
            <a:ext cx="62660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07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908720"/>
            <a:ext cx="8229600" cy="1143000"/>
          </a:xfrm>
        </p:spPr>
        <p:txBody>
          <a:bodyPr>
            <a:normAutofit/>
          </a:bodyPr>
          <a:lstStyle/>
          <a:p>
            <a:r>
              <a:rPr lang="de-DE" sz="3200" dirty="0" smtClean="0"/>
              <a:t>Babylonische Schrifttafel (ca. 1600 v. Chr.)</a:t>
            </a:r>
            <a:endParaRPr lang="de-DE" sz="3200" dirty="0"/>
          </a:p>
        </p:txBody>
      </p:sp>
      <p:sp>
        <p:nvSpPr>
          <p:cNvPr id="4" name="Foliennummernplatzhalter 3"/>
          <p:cNvSpPr>
            <a:spLocks noGrp="1"/>
          </p:cNvSpPr>
          <p:nvPr>
            <p:ph type="sldNum" sz="quarter" idx="12"/>
          </p:nvPr>
        </p:nvSpPr>
        <p:spPr/>
        <p:txBody>
          <a:bodyPr/>
          <a:lstStyle/>
          <a:p>
            <a:fld id="{60A7E5F3-7CAB-46FB-BF85-1848421995F8}" type="slidenum">
              <a:rPr lang="de-DE" smtClean="0"/>
              <a:t>11</a:t>
            </a:fld>
            <a:endParaRPr lang="de-DE"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376656">
            <a:off x="2178862" y="1625278"/>
            <a:ext cx="4235959" cy="492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6012160" y="5949280"/>
            <a:ext cx="2880320" cy="369332"/>
          </a:xfrm>
          <a:prstGeom prst="rect">
            <a:avLst/>
          </a:prstGeom>
          <a:noFill/>
        </p:spPr>
        <p:txBody>
          <a:bodyPr wrap="square" rtlCol="0">
            <a:spAutoFit/>
          </a:bodyPr>
          <a:lstStyle/>
          <a:p>
            <a:r>
              <a:rPr lang="de-DE" dirty="0"/>
              <a:t>a</a:t>
            </a:r>
            <a:r>
              <a:rPr lang="de-DE" dirty="0" smtClean="0"/>
              <a:t>us: Alsina 2016, 64</a:t>
            </a:r>
          </a:p>
        </p:txBody>
      </p:sp>
    </p:spTree>
    <p:extLst>
      <p:ext uri="{BB962C8B-B14F-4D97-AF65-F5344CB8AC3E}">
        <p14:creationId xmlns:p14="http://schemas.microsoft.com/office/powerpoint/2010/main" val="103134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t>
            </a:r>
            <a:endParaRPr lang="de-DE" dirty="0"/>
          </a:p>
        </p:txBody>
      </p:sp>
      <p:sp>
        <p:nvSpPr>
          <p:cNvPr id="3" name="Inhaltsplatzhalter 2"/>
          <p:cNvSpPr>
            <a:spLocks noGrp="1"/>
          </p:cNvSpPr>
          <p:nvPr>
            <p:ph idx="1"/>
          </p:nvPr>
        </p:nvSpPr>
        <p:spPr>
          <a:xfrm>
            <a:off x="1331640" y="2636912"/>
            <a:ext cx="6120680" cy="1728192"/>
          </a:xfrm>
        </p:spPr>
        <p:txBody>
          <a:bodyPr>
            <a:noAutofit/>
          </a:bodyPr>
          <a:lstStyle/>
          <a:p>
            <a:pPr marL="0" indent="0">
              <a:buNone/>
            </a:pPr>
            <a:r>
              <a:rPr lang="de-DE" sz="2800" dirty="0"/>
              <a:t>4</a:t>
            </a:r>
            <a:r>
              <a:rPr lang="de-DE" sz="2800" dirty="0" smtClean="0"/>
              <a:t>. Viele erfolgreiche Praktiken geben Anlass zur Theoriebildung, die dann wiederum als abstrakte Handlungsregeln abgebildet werden können. </a:t>
            </a:r>
            <a:endParaRPr lang="de-DE" sz="2800" dirty="0"/>
          </a:p>
        </p:txBody>
      </p:sp>
      <p:sp>
        <p:nvSpPr>
          <p:cNvPr id="4" name="Foliennummernplatzhalter 3"/>
          <p:cNvSpPr>
            <a:spLocks noGrp="1"/>
          </p:cNvSpPr>
          <p:nvPr>
            <p:ph type="sldNum" sz="quarter" idx="12"/>
          </p:nvPr>
        </p:nvSpPr>
        <p:spPr/>
        <p:txBody>
          <a:bodyPr/>
          <a:lstStyle/>
          <a:p>
            <a:fld id="{60A7E5F3-7CAB-46FB-BF85-1848421995F8}" type="slidenum">
              <a:rPr lang="de-DE" smtClean="0"/>
              <a:t>12</a:t>
            </a:fld>
            <a:endParaRPr lang="de-DE" dirty="0"/>
          </a:p>
        </p:txBody>
      </p:sp>
    </p:spTree>
    <p:extLst>
      <p:ext uri="{BB962C8B-B14F-4D97-AF65-F5344CB8AC3E}">
        <p14:creationId xmlns:p14="http://schemas.microsoft.com/office/powerpoint/2010/main" val="3550716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229600" cy="1143000"/>
          </a:xfrm>
        </p:spPr>
        <p:txBody>
          <a:bodyPr>
            <a:normAutofit/>
          </a:bodyPr>
          <a:lstStyle/>
          <a:p>
            <a:r>
              <a:rPr lang="de-DE" sz="3600" dirty="0" smtClean="0"/>
              <a:t>„Faustregeln“ für die Praxisanleitung</a:t>
            </a:r>
            <a:endParaRPr lang="de-DE" sz="3600" dirty="0"/>
          </a:p>
        </p:txBody>
      </p:sp>
      <p:sp>
        <p:nvSpPr>
          <p:cNvPr id="3" name="Inhaltsplatzhalter 2"/>
          <p:cNvSpPr>
            <a:spLocks noGrp="1"/>
          </p:cNvSpPr>
          <p:nvPr>
            <p:ph idx="1"/>
          </p:nvPr>
        </p:nvSpPr>
        <p:spPr>
          <a:xfrm>
            <a:off x="467544" y="1700808"/>
            <a:ext cx="8229600" cy="4281339"/>
          </a:xfrm>
        </p:spPr>
        <p:txBody>
          <a:bodyPr>
            <a:noAutofit/>
          </a:bodyPr>
          <a:lstStyle/>
          <a:p>
            <a:pPr>
              <a:lnSpc>
                <a:spcPct val="120000"/>
              </a:lnSpc>
              <a:buFont typeface="+mj-lt"/>
              <a:buAutoNum type="arabicPeriod"/>
            </a:pPr>
            <a:r>
              <a:rPr lang="de-DE" sz="1800" dirty="0"/>
              <a:t>Die/der Praxisanleiter*in ist selbst bereit und fähig, ihre/seine eigenen Handlungsreflexionen zu explizieren. </a:t>
            </a:r>
          </a:p>
          <a:p>
            <a:pPr>
              <a:lnSpc>
                <a:spcPct val="120000"/>
              </a:lnSpc>
              <a:buFont typeface="+mj-lt"/>
              <a:buAutoNum type="arabicPeriod"/>
            </a:pPr>
            <a:r>
              <a:rPr lang="de-DE" sz="1800" dirty="0"/>
              <a:t>Eine Konfrontation </a:t>
            </a:r>
            <a:r>
              <a:rPr lang="de-DE" sz="1800" dirty="0" smtClean="0"/>
              <a:t>des/der Studierenden mit unerwarteten Handlungsfolgen verschärft </a:t>
            </a:r>
            <a:r>
              <a:rPr lang="de-DE" sz="1800" dirty="0"/>
              <a:t>die Notwendigkeit zur Reflexion</a:t>
            </a:r>
            <a:r>
              <a:rPr lang="de-DE" sz="1800" dirty="0" smtClean="0"/>
              <a:t>.</a:t>
            </a:r>
          </a:p>
          <a:p>
            <a:pPr>
              <a:lnSpc>
                <a:spcPct val="120000"/>
              </a:lnSpc>
              <a:buFont typeface="+mj-lt"/>
              <a:buAutoNum type="arabicPeriod"/>
            </a:pPr>
            <a:r>
              <a:rPr lang="de-DE" sz="1800" dirty="0"/>
              <a:t>Handlungskompetenz </a:t>
            </a:r>
            <a:r>
              <a:rPr lang="de-DE" sz="1800" dirty="0" smtClean="0"/>
              <a:t>entsteht, </a:t>
            </a:r>
            <a:r>
              <a:rPr lang="de-DE" sz="1800" dirty="0"/>
              <a:t>indem </a:t>
            </a:r>
            <a:r>
              <a:rPr lang="de-DE" sz="1800" dirty="0" smtClean="0"/>
              <a:t>beide Seiten die je eigenen </a:t>
            </a:r>
            <a:r>
              <a:rPr lang="de-DE" sz="1800" dirty="0"/>
              <a:t>impliziten Regeln </a:t>
            </a:r>
            <a:r>
              <a:rPr lang="de-DE" sz="1800" dirty="0" smtClean="0"/>
              <a:t>zur </a:t>
            </a:r>
            <a:r>
              <a:rPr lang="de-DE" sz="1800" dirty="0"/>
              <a:t>Diskussion </a:t>
            </a:r>
            <a:r>
              <a:rPr lang="de-DE" sz="1800" dirty="0" smtClean="0"/>
              <a:t>stellen und vom </a:t>
            </a:r>
            <a:r>
              <a:rPr lang="de-DE" sz="1800" dirty="0"/>
              <a:t>anderen hinterfragen </a:t>
            </a:r>
            <a:r>
              <a:rPr lang="de-DE" sz="1800" dirty="0" smtClean="0"/>
              <a:t>lassen.</a:t>
            </a:r>
          </a:p>
          <a:p>
            <a:pPr>
              <a:lnSpc>
                <a:spcPct val="120000"/>
              </a:lnSpc>
              <a:buFont typeface="+mj-lt"/>
              <a:buAutoNum type="arabicPeriod"/>
            </a:pPr>
            <a:r>
              <a:rPr lang="de-DE" sz="1800" dirty="0" smtClean="0"/>
              <a:t>Im Sinne einer </a:t>
            </a:r>
            <a:r>
              <a:rPr lang="de-DE" sz="1800" dirty="0"/>
              <a:t>„Lernkaskade“ </a:t>
            </a:r>
            <a:r>
              <a:rPr lang="de-DE" sz="1800" dirty="0" smtClean="0"/>
              <a:t>nutzt der/die </a:t>
            </a:r>
            <a:r>
              <a:rPr lang="de-DE" sz="1800" dirty="0"/>
              <a:t>Student*in </a:t>
            </a:r>
            <a:r>
              <a:rPr lang="de-DE" sz="1800" dirty="0" smtClean="0"/>
              <a:t>die eigenen Erfahrungen in der Anleitung dazu, seinerseits/ihrerseits </a:t>
            </a:r>
            <a:r>
              <a:rPr lang="de-DE" sz="1800" dirty="0"/>
              <a:t>Entwicklungen und Lernprozesse bei Klienten </a:t>
            </a:r>
            <a:r>
              <a:rPr lang="de-DE" sz="1800" dirty="0" smtClean="0"/>
              <a:t>zu fördern.</a:t>
            </a:r>
          </a:p>
          <a:p>
            <a:pPr>
              <a:lnSpc>
                <a:spcPct val="120000"/>
              </a:lnSpc>
              <a:buFont typeface="+mj-lt"/>
              <a:buAutoNum type="arabicPeriod"/>
            </a:pPr>
            <a:r>
              <a:rPr lang="de-DE" sz="1800" dirty="0"/>
              <a:t>Praxisanleitung </a:t>
            </a:r>
            <a:r>
              <a:rPr lang="de-DE" sz="1800" dirty="0" smtClean="0"/>
              <a:t>ist sich der Eingeschränktheit </a:t>
            </a:r>
            <a:r>
              <a:rPr lang="de-DE" sz="1800" dirty="0"/>
              <a:t>ihrer eigenen Handlungsmuster und –theorien bewusst </a:t>
            </a:r>
            <a:r>
              <a:rPr lang="de-DE" sz="1800" dirty="0" smtClean="0"/>
              <a:t>und kann in </a:t>
            </a:r>
            <a:r>
              <a:rPr lang="de-DE" sz="1800" dirty="0"/>
              <a:t>der jeweils gegebenen Situation Alternativen dazu </a:t>
            </a:r>
            <a:r>
              <a:rPr lang="de-DE" sz="1800" dirty="0" smtClean="0"/>
              <a:t>entwickeln und zulassen.</a:t>
            </a:r>
            <a:endParaRPr lang="de-DE" sz="1800" dirty="0"/>
          </a:p>
          <a:p>
            <a:pPr>
              <a:lnSpc>
                <a:spcPct val="120000"/>
              </a:lnSpc>
              <a:buFont typeface="+mj-lt"/>
              <a:buAutoNum type="arabicPeriod"/>
            </a:pPr>
            <a:endParaRPr lang="de-DE" sz="1800" dirty="0" smtClean="0"/>
          </a:p>
          <a:p>
            <a:pPr>
              <a:lnSpc>
                <a:spcPct val="120000"/>
              </a:lnSpc>
              <a:buFont typeface="+mj-lt"/>
              <a:buAutoNum type="arabicPeriod"/>
            </a:pPr>
            <a:endParaRPr lang="de-DE" sz="1800" dirty="0"/>
          </a:p>
          <a:p>
            <a:pPr>
              <a:lnSpc>
                <a:spcPct val="120000"/>
              </a:lnSpc>
              <a:buFont typeface="+mj-lt"/>
              <a:buAutoNum type="arabicPeriod"/>
            </a:pPr>
            <a:endParaRPr lang="de-DE" sz="1600" dirty="0"/>
          </a:p>
        </p:txBody>
      </p:sp>
      <p:sp>
        <p:nvSpPr>
          <p:cNvPr id="4" name="Foliennummernplatzhalter 3"/>
          <p:cNvSpPr>
            <a:spLocks noGrp="1"/>
          </p:cNvSpPr>
          <p:nvPr>
            <p:ph type="sldNum" sz="quarter" idx="12"/>
          </p:nvPr>
        </p:nvSpPr>
        <p:spPr/>
        <p:txBody>
          <a:bodyPr/>
          <a:lstStyle/>
          <a:p>
            <a:fld id="{60A7E5F3-7CAB-46FB-BF85-1848421995F8}" type="slidenum">
              <a:rPr lang="de-DE" smtClean="0"/>
              <a:t>13</a:t>
            </a:fld>
            <a:endParaRPr lang="de-DE" dirty="0"/>
          </a:p>
        </p:txBody>
      </p:sp>
    </p:spTree>
    <p:extLst>
      <p:ext uri="{BB962C8B-B14F-4D97-AF65-F5344CB8AC3E}">
        <p14:creationId xmlns:p14="http://schemas.microsoft.com/office/powerpoint/2010/main" val="40750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323528" y="2132856"/>
            <a:ext cx="8568952" cy="2692896"/>
          </a:xfrm>
        </p:spPr>
        <p:txBody>
          <a:bodyPr>
            <a:normAutofit/>
          </a:bodyPr>
          <a:lstStyle/>
          <a:p>
            <a:r>
              <a:rPr lang="de-DE" sz="2800" dirty="0" smtClean="0"/>
              <a:t>Ein autonomes </a:t>
            </a:r>
            <a:r>
              <a:rPr lang="de-DE" sz="2800" dirty="0"/>
              <a:t>Subjekt </a:t>
            </a:r>
            <a:r>
              <a:rPr lang="de-DE" sz="2800" dirty="0" smtClean="0"/>
              <a:t>handelt situationsbedingt.</a:t>
            </a:r>
          </a:p>
          <a:p>
            <a:r>
              <a:rPr lang="de-DE" sz="2800" dirty="0"/>
              <a:t>Voraussetzungen des </a:t>
            </a:r>
            <a:r>
              <a:rPr lang="de-DE" sz="2800" dirty="0" smtClean="0"/>
              <a:t>Handelns </a:t>
            </a:r>
            <a:r>
              <a:rPr lang="de-DE" sz="2800" dirty="0"/>
              <a:t>sind oft </a:t>
            </a:r>
            <a:r>
              <a:rPr lang="de-DE" sz="2800" dirty="0" smtClean="0"/>
              <a:t>unklar.</a:t>
            </a:r>
          </a:p>
          <a:p>
            <a:r>
              <a:rPr lang="de-DE" sz="2800" dirty="0" smtClean="0"/>
              <a:t>Handlungsfolgen sind nie vollständig vorhersagbar.</a:t>
            </a:r>
            <a:endParaRPr lang="de-DE" sz="2800" dirty="0"/>
          </a:p>
          <a:p>
            <a:pPr marL="0" indent="0">
              <a:buNone/>
            </a:pPr>
            <a:endParaRPr lang="de-DE" sz="2800" dirty="0" smtClean="0"/>
          </a:p>
          <a:p>
            <a:pPr marL="0" indent="0">
              <a:buNone/>
            </a:pPr>
            <a:r>
              <a:rPr lang="de-DE" sz="2800" dirty="0" smtClean="0"/>
              <a:t>&gt;&gt;&gt; Wissen </a:t>
            </a:r>
            <a:r>
              <a:rPr lang="de-DE" sz="2800" dirty="0"/>
              <a:t>kann nicht unmittelbar handlungsleitend </a:t>
            </a:r>
            <a:r>
              <a:rPr lang="de-DE" sz="2800" dirty="0" smtClean="0"/>
              <a:t>sein.</a:t>
            </a:r>
          </a:p>
        </p:txBody>
      </p:sp>
      <p:sp>
        <p:nvSpPr>
          <p:cNvPr id="4" name="Foliennummernplatzhalter 3"/>
          <p:cNvSpPr>
            <a:spLocks noGrp="1"/>
          </p:cNvSpPr>
          <p:nvPr>
            <p:ph type="sldNum" sz="quarter" idx="12"/>
          </p:nvPr>
        </p:nvSpPr>
        <p:spPr/>
        <p:txBody>
          <a:bodyPr/>
          <a:lstStyle/>
          <a:p>
            <a:fld id="{60A7E5F3-7CAB-46FB-BF85-1848421995F8}" type="slidenum">
              <a:rPr lang="de-DE" smtClean="0"/>
              <a:t>2</a:t>
            </a:fld>
            <a:endParaRPr lang="de-DE" dirty="0"/>
          </a:p>
        </p:txBody>
      </p:sp>
    </p:spTree>
    <p:extLst>
      <p:ext uri="{BB962C8B-B14F-4D97-AF65-F5344CB8AC3E}">
        <p14:creationId xmlns:p14="http://schemas.microsoft.com/office/powerpoint/2010/main" val="1229583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467544" y="2564904"/>
            <a:ext cx="8229600" cy="1108720"/>
          </a:xfrm>
        </p:spPr>
        <p:txBody>
          <a:bodyPr>
            <a:normAutofit/>
          </a:bodyPr>
          <a:lstStyle/>
          <a:p>
            <a:pPr marL="0" indent="0" algn="ctr">
              <a:buNone/>
            </a:pPr>
            <a:r>
              <a:rPr lang="de-DE" sz="2800" dirty="0"/>
              <a:t>„Jede Erfahrung, die diesen Namen verdient, durchkreuzt eine Erwartung.“ </a:t>
            </a:r>
            <a:r>
              <a:rPr lang="de-DE" sz="2400" dirty="0"/>
              <a:t>(Gadamer 1960)</a:t>
            </a:r>
          </a:p>
        </p:txBody>
      </p:sp>
      <p:sp>
        <p:nvSpPr>
          <p:cNvPr id="4" name="Foliennummernplatzhalter 3"/>
          <p:cNvSpPr>
            <a:spLocks noGrp="1"/>
          </p:cNvSpPr>
          <p:nvPr>
            <p:ph type="sldNum" sz="quarter" idx="12"/>
          </p:nvPr>
        </p:nvSpPr>
        <p:spPr/>
        <p:txBody>
          <a:bodyPr/>
          <a:lstStyle/>
          <a:p>
            <a:fld id="{60A7E5F3-7CAB-46FB-BF85-1848421995F8}" type="slidenum">
              <a:rPr lang="de-DE" smtClean="0"/>
              <a:t>3</a:t>
            </a:fld>
            <a:endParaRPr lang="de-DE" dirty="0"/>
          </a:p>
        </p:txBody>
      </p:sp>
    </p:spTree>
    <p:extLst>
      <p:ext uri="{BB962C8B-B14F-4D97-AF65-F5344CB8AC3E}">
        <p14:creationId xmlns:p14="http://schemas.microsoft.com/office/powerpoint/2010/main" val="1461537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1187624" y="2276872"/>
            <a:ext cx="6840760" cy="2476872"/>
          </a:xfrm>
        </p:spPr>
        <p:txBody>
          <a:bodyPr>
            <a:normAutofit/>
          </a:bodyPr>
          <a:lstStyle/>
          <a:p>
            <a:pPr marL="0" indent="0">
              <a:buNone/>
            </a:pPr>
            <a:r>
              <a:rPr lang="de-DE" sz="2800" dirty="0" smtClean="0"/>
              <a:t>These:</a:t>
            </a:r>
          </a:p>
          <a:p>
            <a:pPr marL="0" indent="0">
              <a:buNone/>
            </a:pPr>
            <a:r>
              <a:rPr lang="de-DE" sz="2800" dirty="0" smtClean="0"/>
              <a:t>Überraschende und enttäuschende Erfahrungen sind notwendige Voraussetzungen jeder Theoriebildung.</a:t>
            </a:r>
            <a:endParaRPr lang="de-DE" sz="2800" dirty="0"/>
          </a:p>
        </p:txBody>
      </p:sp>
      <p:sp>
        <p:nvSpPr>
          <p:cNvPr id="4" name="Foliennummernplatzhalter 3"/>
          <p:cNvSpPr>
            <a:spLocks noGrp="1"/>
          </p:cNvSpPr>
          <p:nvPr>
            <p:ph type="sldNum" sz="quarter" idx="12"/>
          </p:nvPr>
        </p:nvSpPr>
        <p:spPr/>
        <p:txBody>
          <a:bodyPr/>
          <a:lstStyle/>
          <a:p>
            <a:fld id="{60A7E5F3-7CAB-46FB-BF85-1848421995F8}" type="slidenum">
              <a:rPr lang="de-DE" smtClean="0"/>
              <a:t>4</a:t>
            </a:fld>
            <a:endParaRPr lang="de-DE" dirty="0"/>
          </a:p>
        </p:txBody>
      </p:sp>
    </p:spTree>
    <p:extLst>
      <p:ext uri="{BB962C8B-B14F-4D97-AF65-F5344CB8AC3E}">
        <p14:creationId xmlns:p14="http://schemas.microsoft.com/office/powerpoint/2010/main" val="2153290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lstStyle/>
          <a:p>
            <a:endParaRPr lang="de-DE"/>
          </a:p>
        </p:txBody>
      </p:sp>
      <p:sp>
        <p:nvSpPr>
          <p:cNvPr id="3" name="Inhaltsplatzhalter 2"/>
          <p:cNvSpPr>
            <a:spLocks noGrp="1"/>
          </p:cNvSpPr>
          <p:nvPr>
            <p:ph idx="1"/>
          </p:nvPr>
        </p:nvSpPr>
        <p:spPr>
          <a:xfrm>
            <a:off x="467544" y="2492896"/>
            <a:ext cx="8229600" cy="1756792"/>
          </a:xfrm>
        </p:spPr>
        <p:txBody>
          <a:bodyPr/>
          <a:lstStyle/>
          <a:p>
            <a:pPr marL="0" indent="0">
              <a:buNone/>
            </a:pPr>
            <a:r>
              <a:rPr lang="de-DE" sz="2800" dirty="0"/>
              <a:t>Wenn Sie mit dem Fahrrad fahren und merken, dass Sie zur linken </a:t>
            </a:r>
            <a:r>
              <a:rPr lang="de-DE" sz="2800" dirty="0" smtClean="0"/>
              <a:t>Seite </a:t>
            </a:r>
            <a:r>
              <a:rPr lang="de-DE" sz="2800" dirty="0"/>
              <a:t>umzukippen drohen: In welche Richtung müssen Sie lenken, damit Sie nicht umfallen?</a:t>
            </a:r>
          </a:p>
          <a:p>
            <a:pPr marL="0" indent="0">
              <a:buNone/>
            </a:pPr>
            <a:endParaRPr lang="de-DE" dirty="0"/>
          </a:p>
        </p:txBody>
      </p:sp>
      <p:sp>
        <p:nvSpPr>
          <p:cNvPr id="4" name="Foliennummernplatzhalter 3"/>
          <p:cNvSpPr>
            <a:spLocks noGrp="1"/>
          </p:cNvSpPr>
          <p:nvPr>
            <p:ph type="sldNum" sz="quarter" idx="12"/>
          </p:nvPr>
        </p:nvSpPr>
        <p:spPr/>
        <p:txBody>
          <a:bodyPr/>
          <a:lstStyle/>
          <a:p>
            <a:fld id="{60A7E5F3-7CAB-46FB-BF85-1848421995F8}" type="slidenum">
              <a:rPr lang="de-DE" smtClean="0"/>
              <a:t>5</a:t>
            </a:fld>
            <a:endParaRPr lang="de-DE" dirty="0"/>
          </a:p>
        </p:txBody>
      </p:sp>
    </p:spTree>
    <p:extLst>
      <p:ext uri="{BB962C8B-B14F-4D97-AF65-F5344CB8AC3E}">
        <p14:creationId xmlns:p14="http://schemas.microsoft.com/office/powerpoint/2010/main" val="321215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11560" y="1988840"/>
            <a:ext cx="7920880" cy="3724096"/>
          </a:xfrm>
          <a:prstGeom prst="rect">
            <a:avLst/>
          </a:prstGeom>
        </p:spPr>
        <p:txBody>
          <a:bodyPr wrap="square">
            <a:spAutoFit/>
          </a:bodyPr>
          <a:lstStyle/>
          <a:p>
            <a:r>
              <a:rPr lang="de-DE" sz="2400" dirty="0" smtClean="0"/>
              <a:t>Was jeder Fahrradfahrer beachten muss:</a:t>
            </a:r>
          </a:p>
          <a:p>
            <a:endParaRPr lang="de-DE" sz="2400" dirty="0" smtClean="0"/>
          </a:p>
          <a:p>
            <a:r>
              <a:rPr lang="de-DE" sz="2400" dirty="0" smtClean="0"/>
              <a:t>„</a:t>
            </a:r>
            <a:r>
              <a:rPr lang="de-DE" sz="2400" dirty="0"/>
              <a:t>Jeder auftretende Neigungswinkel ist zu kompensieren durch eine Lenkbewegung in die Richtung des Ungleichgewichts, die eine die Wirkung der Schwerkraft aufhebende Zentrifugalkraft auslöst, wobei der Radius der mit der Lenkbewegung beschriebenen Kurve dem Quadrat der Fahrgeschwindigkeit dividiert durch den Neigungswinkel entsprechen muss</a:t>
            </a:r>
            <a:r>
              <a:rPr lang="de-DE" sz="2400" dirty="0" smtClean="0"/>
              <a:t>.“</a:t>
            </a:r>
          </a:p>
          <a:p>
            <a:r>
              <a:rPr lang="de-DE" sz="2400" dirty="0" smtClean="0"/>
              <a:t/>
            </a:r>
            <a:br>
              <a:rPr lang="de-DE" sz="2400" dirty="0" smtClean="0"/>
            </a:br>
            <a:r>
              <a:rPr lang="de-DE" sz="2000" dirty="0" smtClean="0"/>
              <a:t>(Neuweg 2015, 31)</a:t>
            </a:r>
            <a:endParaRPr lang="de-DE" sz="2000" dirty="0"/>
          </a:p>
        </p:txBody>
      </p:sp>
      <p:sp>
        <p:nvSpPr>
          <p:cNvPr id="2" name="Foliennummernplatzhalter 1"/>
          <p:cNvSpPr>
            <a:spLocks noGrp="1"/>
          </p:cNvSpPr>
          <p:nvPr>
            <p:ph type="sldNum" sz="quarter" idx="12"/>
          </p:nvPr>
        </p:nvSpPr>
        <p:spPr/>
        <p:txBody>
          <a:bodyPr/>
          <a:lstStyle/>
          <a:p>
            <a:fld id="{60A7E5F3-7CAB-46FB-BF85-1848421995F8}" type="slidenum">
              <a:rPr lang="de-DE" smtClean="0"/>
              <a:t>6</a:t>
            </a:fld>
            <a:endParaRPr lang="de-DE" dirty="0"/>
          </a:p>
        </p:txBody>
      </p:sp>
    </p:spTree>
    <p:extLst>
      <p:ext uri="{BB962C8B-B14F-4D97-AF65-F5344CB8AC3E}">
        <p14:creationId xmlns:p14="http://schemas.microsoft.com/office/powerpoint/2010/main" val="1663645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1331640" y="2636912"/>
            <a:ext cx="6120680" cy="1080120"/>
          </a:xfrm>
        </p:spPr>
        <p:txBody>
          <a:bodyPr>
            <a:noAutofit/>
          </a:bodyPr>
          <a:lstStyle/>
          <a:p>
            <a:pPr marL="0" indent="0">
              <a:buNone/>
            </a:pPr>
            <a:r>
              <a:rPr lang="de-DE" sz="2800" dirty="0"/>
              <a:t>1</a:t>
            </a:r>
            <a:r>
              <a:rPr lang="de-DE" sz="2800" dirty="0" smtClean="0"/>
              <a:t>. Viele technische, aber auch soziale  Fertigkeiten sind nicht instruierbar.</a:t>
            </a:r>
            <a:endParaRPr lang="de-DE" sz="2800" dirty="0"/>
          </a:p>
        </p:txBody>
      </p:sp>
      <p:sp>
        <p:nvSpPr>
          <p:cNvPr id="4" name="Foliennummernplatzhalter 3"/>
          <p:cNvSpPr>
            <a:spLocks noGrp="1"/>
          </p:cNvSpPr>
          <p:nvPr>
            <p:ph type="sldNum" sz="quarter" idx="12"/>
          </p:nvPr>
        </p:nvSpPr>
        <p:spPr/>
        <p:txBody>
          <a:bodyPr/>
          <a:lstStyle/>
          <a:p>
            <a:fld id="{60A7E5F3-7CAB-46FB-BF85-1848421995F8}" type="slidenum">
              <a:rPr lang="de-DE" smtClean="0"/>
              <a:t>7</a:t>
            </a:fld>
            <a:endParaRPr lang="de-DE" dirty="0"/>
          </a:p>
        </p:txBody>
      </p:sp>
    </p:spTree>
    <p:extLst>
      <p:ext uri="{BB962C8B-B14F-4D97-AF65-F5344CB8AC3E}">
        <p14:creationId xmlns:p14="http://schemas.microsoft.com/office/powerpoint/2010/main" val="1933754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1331640" y="2636912"/>
            <a:ext cx="6120680" cy="1440160"/>
          </a:xfrm>
        </p:spPr>
        <p:txBody>
          <a:bodyPr>
            <a:noAutofit/>
          </a:bodyPr>
          <a:lstStyle/>
          <a:p>
            <a:pPr marL="0" indent="0">
              <a:buNone/>
            </a:pPr>
            <a:r>
              <a:rPr lang="de-DE" sz="2800" dirty="0"/>
              <a:t>2</a:t>
            </a:r>
            <a:r>
              <a:rPr lang="de-DE" sz="2800" dirty="0" smtClean="0"/>
              <a:t>. Ob und wie Interaktionen zu unserer </a:t>
            </a:r>
            <a:r>
              <a:rPr lang="de-DE" sz="2800" dirty="0"/>
              <a:t>B</a:t>
            </a:r>
            <a:r>
              <a:rPr lang="de-DE" sz="2800" dirty="0" smtClean="0"/>
              <a:t>efriedigung verlaufen, können wir nur feststellen, indem wir interagieren.</a:t>
            </a:r>
            <a:endParaRPr lang="de-DE" sz="2800" dirty="0"/>
          </a:p>
        </p:txBody>
      </p:sp>
      <p:sp>
        <p:nvSpPr>
          <p:cNvPr id="4" name="Foliennummernplatzhalter 3"/>
          <p:cNvSpPr>
            <a:spLocks noGrp="1"/>
          </p:cNvSpPr>
          <p:nvPr>
            <p:ph type="sldNum" sz="quarter" idx="12"/>
          </p:nvPr>
        </p:nvSpPr>
        <p:spPr/>
        <p:txBody>
          <a:bodyPr/>
          <a:lstStyle/>
          <a:p>
            <a:fld id="{60A7E5F3-7CAB-46FB-BF85-1848421995F8}" type="slidenum">
              <a:rPr lang="de-DE" smtClean="0"/>
              <a:t>8</a:t>
            </a:fld>
            <a:endParaRPr lang="de-DE" dirty="0"/>
          </a:p>
        </p:txBody>
      </p:sp>
    </p:spTree>
    <p:extLst>
      <p:ext uri="{BB962C8B-B14F-4D97-AF65-F5344CB8AC3E}">
        <p14:creationId xmlns:p14="http://schemas.microsoft.com/office/powerpoint/2010/main" val="1076539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1331640" y="2636912"/>
            <a:ext cx="6120680" cy="1728192"/>
          </a:xfrm>
        </p:spPr>
        <p:txBody>
          <a:bodyPr>
            <a:noAutofit/>
          </a:bodyPr>
          <a:lstStyle/>
          <a:p>
            <a:pPr marL="0" indent="0">
              <a:buNone/>
            </a:pPr>
            <a:r>
              <a:rPr lang="de-DE" sz="2800" dirty="0"/>
              <a:t>3</a:t>
            </a:r>
            <a:r>
              <a:rPr lang="de-DE" sz="2800" dirty="0" smtClean="0"/>
              <a:t>. Sprache ist Praxis. Indem wir Begriffe verwenden, unterstellen wir eine gemeinsame Erfahrung, über die wir uns verständigen können.</a:t>
            </a:r>
            <a:endParaRPr lang="de-DE" sz="2800" dirty="0"/>
          </a:p>
        </p:txBody>
      </p:sp>
      <p:sp>
        <p:nvSpPr>
          <p:cNvPr id="4" name="Foliennummernplatzhalter 3"/>
          <p:cNvSpPr>
            <a:spLocks noGrp="1"/>
          </p:cNvSpPr>
          <p:nvPr>
            <p:ph type="sldNum" sz="quarter" idx="12"/>
          </p:nvPr>
        </p:nvSpPr>
        <p:spPr/>
        <p:txBody>
          <a:bodyPr/>
          <a:lstStyle/>
          <a:p>
            <a:fld id="{60A7E5F3-7CAB-46FB-BF85-1848421995F8}" type="slidenum">
              <a:rPr lang="de-DE" smtClean="0"/>
              <a:t>9</a:t>
            </a:fld>
            <a:endParaRPr lang="de-DE" dirty="0"/>
          </a:p>
        </p:txBody>
      </p:sp>
    </p:spTree>
    <p:extLst>
      <p:ext uri="{BB962C8B-B14F-4D97-AF65-F5344CB8AC3E}">
        <p14:creationId xmlns:p14="http://schemas.microsoft.com/office/powerpoint/2010/main" val="475923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388</Words>
  <Application>Microsoft Office PowerPoint</Application>
  <PresentationFormat>Bildschirmpräsentation (4:3)</PresentationFormat>
  <Paragraphs>56</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Nicht ist so theoretisch wie eine verblüffend gute Praxis!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Satz des Pythagoras (ca. 600 v. Chr.)</vt:lpstr>
      <vt:lpstr>Babylonische Schrifttafel (ca. 1600 v. Chr.)</vt:lpstr>
      <vt:lpstr> </vt:lpstr>
      <vt:lpstr>„Faustregeln“ für die Praxisanleitung</vt:lpstr>
    </vt:vector>
  </TitlesOfParts>
  <Company>DHBW Stuttgart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Fachkommission Sozialwesen</dc:title>
  <dc:creator>Prof. Dr. Matthias Moch</dc:creator>
  <cp:lastModifiedBy>Marckmann-Lautenschläger, Christine</cp:lastModifiedBy>
  <cp:revision>65</cp:revision>
  <cp:lastPrinted>2016-10-25T07:31:11Z</cp:lastPrinted>
  <dcterms:created xsi:type="dcterms:W3CDTF">2015-11-02T15:02:09Z</dcterms:created>
  <dcterms:modified xsi:type="dcterms:W3CDTF">2016-11-15T08:36:20Z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361331190</vt:i4>
  </property>
  <property fmtid="{D5CDD505-2E9C-101B-9397-08002B2CF9AE}" pid="3" name="_NewReviewCycle">
    <vt:lpwstr/>
  </property>
  <property fmtid="{D5CDD505-2E9C-101B-9397-08002B2CF9AE}" pid="4" name="_EmailSubject">
    <vt:lpwstr>Anleiter*innentag - Homepage</vt:lpwstr>
  </property>
  <property fmtid="{D5CDD505-2E9C-101B-9397-08002B2CF9AE}" pid="5" name="_AuthorEmail">
    <vt:lpwstr>jutta.braun@dhbw-stuttgart.de</vt:lpwstr>
  </property>
  <property fmtid="{D5CDD505-2E9C-101B-9397-08002B2CF9AE}" pid="6" name="_AuthorEmailDisplayName">
    <vt:lpwstr>Braun, Jutta</vt:lpwstr>
  </property>
</Properties>
</file>