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</p:sldMasterIdLst>
  <p:notesMasterIdLst>
    <p:notesMasterId r:id="rId29"/>
  </p:notesMasterIdLst>
  <p:handoutMasterIdLst>
    <p:handoutMasterId r:id="rId30"/>
  </p:handoutMasterIdLst>
  <p:sldIdLst>
    <p:sldId id="300" r:id="rId3"/>
    <p:sldId id="353" r:id="rId4"/>
    <p:sldId id="288" r:id="rId5"/>
    <p:sldId id="285" r:id="rId6"/>
    <p:sldId id="356" r:id="rId7"/>
    <p:sldId id="357" r:id="rId8"/>
    <p:sldId id="364" r:id="rId9"/>
    <p:sldId id="360" r:id="rId10"/>
    <p:sldId id="362" r:id="rId11"/>
    <p:sldId id="363" r:id="rId12"/>
    <p:sldId id="389" r:id="rId13"/>
    <p:sldId id="361" r:id="rId14"/>
    <p:sldId id="365" r:id="rId15"/>
    <p:sldId id="404" r:id="rId16"/>
    <p:sldId id="420" r:id="rId17"/>
    <p:sldId id="390" r:id="rId18"/>
    <p:sldId id="426" r:id="rId19"/>
    <p:sldId id="427" r:id="rId20"/>
    <p:sldId id="428" r:id="rId21"/>
    <p:sldId id="395" r:id="rId22"/>
    <p:sldId id="405" r:id="rId23"/>
    <p:sldId id="406" r:id="rId24"/>
    <p:sldId id="407" r:id="rId25"/>
    <p:sldId id="408" r:id="rId26"/>
    <p:sldId id="409" r:id="rId27"/>
    <p:sldId id="410" r:id="rId28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47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aus Grunwald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E2001A"/>
    <a:srgbClr val="5C6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99" d="100"/>
          <a:sy n="99" d="100"/>
        </p:scale>
        <p:origin x="90" y="258"/>
      </p:cViewPr>
      <p:guideLst>
        <p:guide orient="horz" pos="1525"/>
        <p:guide pos="47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25T17:26:18.398" idx="4">
    <p:pos x="10" y="10"/>
    <p:text>Hier müssen die Verdienstzahlen / das Mindesteinkommen eingefügt werden; hier gibt es seit diesem August neue Sätze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7E3D210D-0B55-E946-8579-EFE6D977D6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37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3F3ACC5E-6A65-C242-A050-60587507E7C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13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6EC94FB4-92AD-6341-B844-BF190519D7A0}" type="slidenum">
              <a:rPr lang="de-DE">
                <a:latin typeface="Lucida Grande" charset="0"/>
              </a:rPr>
              <a:pPr algn="r" eaLnBrk="0" hangingPunct="0">
                <a:spcBef>
                  <a:spcPct val="0"/>
                </a:spcBef>
              </a:pPr>
              <a:t>8</a:t>
            </a:fld>
            <a:endParaRPr lang="de-DE">
              <a:latin typeface="Lucida Grande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1" tIns="45716" rIns="91431" bIns="45716"/>
          <a:lstStyle/>
          <a:p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>
              <a:ea typeface="ＭＳ Ｐゴシック" charset="0"/>
            </a:endParaRPr>
          </a:p>
        </p:txBody>
      </p:sp>
      <p:sp>
        <p:nvSpPr>
          <p:cNvPr id="48132" name="Foliennummernplatzhalt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9CACB2-AE07-6A48-8C88-12F7F563F40C}" type="slidenum">
              <a:rPr lang="de-DE" sz="1200">
                <a:latin typeface="Calibri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de-DE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Streifen_Titelmaste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5434013"/>
            <a:ext cx="9906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67" tIns="33683" rIns="67367" bIns="33683">
            <a:spAutoFit/>
          </a:bodyPr>
          <a:lstStyle>
            <a:lvl1pPr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de-DE" altLang="de-DE" sz="2000" b="1" smtClean="0">
                <a:solidFill>
                  <a:schemeClr val="bg1"/>
                </a:solidFill>
                <a:cs typeface="+mn-cs"/>
              </a:rPr>
              <a:t>www.dhbw-stuttgart.de </a:t>
            </a:r>
          </a:p>
        </p:txBody>
      </p:sp>
      <p:pic>
        <p:nvPicPr>
          <p:cNvPr id="6" name="Picture 32" descr="DHBW_d_Stuttgart_Folienmaster_RGB_0906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9250"/>
            <a:ext cx="451961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2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2141538" y="3716338"/>
            <a:ext cx="7243762" cy="1008062"/>
          </a:xfrm>
        </p:spPr>
        <p:txBody>
          <a:bodyPr lIns="0" tIns="0" rIns="0" bIns="0" anchor="ctr"/>
          <a:lstStyle>
            <a:lvl1pPr marL="0" indent="0" defTabSz="914400">
              <a:defRPr sz="1500"/>
            </a:lvl1pPr>
          </a:lstStyle>
          <a:p>
            <a:r>
              <a:rPr lang="de-DE"/>
              <a:t>Veranstaltung | Datum |</a:t>
            </a:r>
          </a:p>
          <a:p>
            <a:r>
              <a:rPr lang="de-DE"/>
              <a:t>REDNER | Funktion |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973138" y="2133601"/>
            <a:ext cx="8420100" cy="1470025"/>
          </a:xfrm>
        </p:spPr>
        <p:txBody>
          <a:bodyPr lIns="0" tIns="0" rIns="0" bIns="0"/>
          <a:lstStyle>
            <a:lvl1pPr>
              <a:defRPr sz="4000">
                <a:solidFill>
                  <a:srgbClr val="5C697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4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9E05BA0-D092-A549-A6E6-04B39E3CFED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7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3E66D8DE-E3BC-184D-A377-AEA8AED253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66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2799" y="1447801"/>
            <a:ext cx="2133600" cy="464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2" y="1447801"/>
            <a:ext cx="6248399" cy="464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1471139-2C40-634D-B782-125FB078766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2588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49272F3-34B0-3E46-BF25-AAE7B1C4082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35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F70FB24-8D34-3C4C-8A7B-10344CF0BA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35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B03971-680A-6747-8B6A-270D0859F10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38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treifen_Titelmast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05038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 smtClean="0">
              <a:cs typeface="+mn-cs"/>
            </a:endParaRPr>
          </a:p>
          <a:p>
            <a:pPr>
              <a:defRPr/>
            </a:pPr>
            <a:r>
              <a:rPr lang="de-DE" altLang="de-DE" smtClean="0">
                <a:cs typeface="+mn-cs"/>
              </a:rPr>
              <a:t>Das Erfolgsstudium.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434013"/>
            <a:ext cx="9906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7367" tIns="33683" rIns="67367" bIns="33683">
            <a:spAutoFit/>
          </a:bodyPr>
          <a:lstStyle>
            <a:lvl1pPr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3655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6731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011238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347788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8049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2621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7193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1765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de-DE" altLang="de-DE" sz="2000" b="1" smtClean="0">
                <a:solidFill>
                  <a:schemeClr val="bg1"/>
                </a:solidFill>
                <a:cs typeface="+mn-cs"/>
              </a:rPr>
              <a:t>www.dhbw-stuttgart.de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4267200"/>
            <a:ext cx="352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de-DE" altLang="de-DE" sz="2400" smtClean="0">
              <a:cs typeface="+mn-cs"/>
            </a:endParaRPr>
          </a:p>
        </p:txBody>
      </p:sp>
      <p:pic>
        <p:nvPicPr>
          <p:cNvPr id="6" name="Picture 6" descr="DHBW_d_S_46mm_RGB_300dpi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60350"/>
            <a:ext cx="32385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4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78A3A-A550-C84F-ADF7-9B23C4B69A8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479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218E4-A76E-7741-81AE-B9F41D1B57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703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2588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3CAC0-1126-1F4B-AB31-4D895650DA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11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6427701-A12F-7140-B248-C29213DAAE4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392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3C52D-6BC5-F946-8100-BEAC49CFE47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691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CC376-6926-F24C-AABD-014D13421EC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140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A3FFA-F847-A546-88DC-A79DC6AF7FD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40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B5C3D-D576-814E-B38E-9C2C799AC7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454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27F67-A20F-0145-A2C2-00C569C53AD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227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310A3-8E12-7742-9808-385E85207AA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33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4388" y="1447800"/>
            <a:ext cx="2133600" cy="464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6249988" cy="4648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11567-134E-414E-915D-2E1379D15CA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842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0195-B311-B24E-8CFC-2A538D8976A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87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0" y="2438400"/>
            <a:ext cx="8535988" cy="1752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62000" y="4343400"/>
            <a:ext cx="8535988" cy="1752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07222-1A03-024E-B44E-24EB97809F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CB4906E-8921-AF4B-AEE0-E6854FD8C24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7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3905556-682E-1E44-A57F-875065EEB97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75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1999" y="2438400"/>
            <a:ext cx="419100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399" y="2438400"/>
            <a:ext cx="419100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3D34F34-EA66-A64C-8808-AC641C5CF1A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410CFF94-BB89-B649-827E-861A93E2B1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5E2F3C84-5470-A84E-81FF-1102D007613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61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580AFDC1-3077-F84C-A2EA-C5DBA87A61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14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31BC424-45BB-BD44-981A-D9F90469855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rgbClr val="5C6971"/>
                </a:solidFill>
              </a:defRPr>
            </a:lvl1pPr>
          </a:lstStyle>
          <a:p>
            <a:r>
              <a:rPr lang="de-DE"/>
              <a:t>Seite </a:t>
            </a:r>
            <a:fld id="{17F1A8F8-3D92-B84D-9375-CD6DDF4E01F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609600" y="6248400"/>
            <a:ext cx="8688388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6329363" y="7254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defRPr/>
            </a:pPr>
            <a:endParaRPr lang="de-DE" altLang="de-DE" sz="1200" smtClean="0">
              <a:solidFill>
                <a:srgbClr val="5C6971"/>
              </a:solidFill>
              <a:cs typeface="+mn-cs"/>
            </a:endParaRPr>
          </a:p>
        </p:txBody>
      </p:sp>
      <p:sp>
        <p:nvSpPr>
          <p:cNvPr id="2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5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 flipV="1">
            <a:off x="3873500" y="650875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2" name="Picture 12" descr="DHBW_d_Stuttgart_Folienmaster_RGB_090615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92100"/>
            <a:ext cx="295433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97" r:id="rId15"/>
  </p:sldLayoutIdLst>
  <p:hf hdr="0" ft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ＭＳ Ｐゴシック" charset="0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C6971"/>
          </a:solidFill>
          <a:latin typeface="+mn-lt"/>
          <a:ea typeface="+mn-ea"/>
          <a:cs typeface="ＭＳ Ｐゴシック" charset="0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defRPr sz="1200">
                <a:solidFill>
                  <a:srgbClr val="5C6971"/>
                </a:solidFill>
                <a:cs typeface="Arial" charset="0"/>
              </a:defRPr>
            </a:lvl1pPr>
          </a:lstStyle>
          <a:p>
            <a:fld id="{99C423B8-9FFE-9843-AFBD-FA72A666D55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609600" y="6248400"/>
            <a:ext cx="8688388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5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4" name="Line 10"/>
          <p:cNvSpPr>
            <a:spLocks noChangeShapeType="1"/>
          </p:cNvSpPr>
          <p:nvPr userDrawn="1"/>
        </p:nvSpPr>
        <p:spPr bwMode="auto">
          <a:xfrm flipV="1">
            <a:off x="3802063" y="668338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5" name="Picture 11" descr="DHBW_d_Stuttgart_Folienmaster_RGB_090615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77813"/>
            <a:ext cx="295433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defRPr sz="1300">
          <a:solidFill>
            <a:srgbClr val="5C697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44488" y="2996952"/>
            <a:ext cx="9237662" cy="1470025"/>
          </a:xfrm>
        </p:spPr>
        <p:txBody>
          <a:bodyPr lIns="0" tIns="0" rIns="0" bIns="0"/>
          <a:lstStyle/>
          <a:p>
            <a:pPr algn="r" eaLnBrk="1" hangingPunct="1"/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Duale Hochschule Baden-Württemberg Stuttgart</a:t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Fakultät für Sozialwesen</a:t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Einführung in das Duale </a:t>
            </a: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Studium – </a:t>
            </a:r>
            <a:r>
              <a:rPr lang="de-DE" sz="29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Informationen für Erstanleiterinnen und Erstanleiter</a:t>
            </a: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18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18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Prof. Dr. Thomas Meyer</a:t>
            </a:r>
            <a:br>
              <a:rPr lang="de-DE" sz="18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endParaRPr lang="de-DE" sz="1800" dirty="0">
              <a:solidFill>
                <a:srgbClr val="5C697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49313" y="4221163"/>
            <a:ext cx="8496300" cy="1008062"/>
          </a:xfrm>
        </p:spPr>
        <p:txBody>
          <a:bodyPr lIns="0" tIns="0" rIns="0" bIns="0" anchor="ctr"/>
          <a:lstStyle/>
          <a:p>
            <a:pPr marL="0" indent="0" defTabSz="914400" eaLnBrk="1" hangingPunct="1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Tagung für Anleiterinnen und Anleiter| 09.11.2017 </a:t>
            </a:r>
            <a:r>
              <a:rPr lang="de-DE" sz="1800" dirty="0">
                <a:latin typeface="Arial" charset="0"/>
                <a:ea typeface="ＭＳ Ｐゴシック" charset="0"/>
              </a:rPr>
              <a:t>|</a:t>
            </a:r>
          </a:p>
          <a:p>
            <a:pPr marL="0" indent="0" defTabSz="914400" eaLnBrk="1" hangingPunct="1">
              <a:buFontTx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2"/>
          <p:cNvSpPr>
            <a:spLocks noGrp="1"/>
          </p:cNvSpPr>
          <p:nvPr>
            <p:ph idx="4294967295"/>
          </p:nvPr>
        </p:nvSpPr>
        <p:spPr>
          <a:xfrm>
            <a:off x="489520" y="908720"/>
            <a:ext cx="9416480" cy="2217738"/>
          </a:xfrm>
        </p:spPr>
        <p:txBody>
          <a:bodyPr/>
          <a:lstStyle/>
          <a:p>
            <a:pPr>
              <a:buFont typeface="Wingdings 3" charset="0"/>
              <a:buNone/>
            </a:pPr>
            <a:r>
              <a:rPr lang="de-DE" sz="220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PRAXISPHASEN:</a:t>
            </a:r>
            <a:r>
              <a:rPr lang="de-DE" sz="2400" b="1" dirty="0">
                <a:latin typeface="Arial" charset="0"/>
                <a:ea typeface="ＭＳ Ｐゴシック" charset="0"/>
              </a:rPr>
              <a:t>	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Auch </a:t>
            </a:r>
            <a:r>
              <a:rPr lang="de-DE" sz="2000" dirty="0">
                <a:latin typeface="Arial" charset="0"/>
                <a:ea typeface="ＭＳ Ｐゴシック" charset="0"/>
                <a:sym typeface="Wingdings 3" charset="0"/>
              </a:rPr>
              <a:t>in den Praxisphasen wird „studiert“ (z.B. Transferaufgaben)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Anleitungsgespräche müssen regelmäßig stattfinden (i.d.R. 1 x Woche)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Im Internet finden sich Gesprächsleitfäden (zur Verwendung) 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20483" name="Datumsplatzhalter 3"/>
          <p:cNvSpPr txBox="1">
            <a:spLocks noGrp="1"/>
          </p:cNvSpPr>
          <p:nvPr/>
        </p:nvSpPr>
        <p:spPr bwMode="auto">
          <a:xfrm>
            <a:off x="7400925" y="412750"/>
            <a:ext cx="19716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5AC5F231-92E5-C247-BE63-75D415F1D255}" type="datetime1">
              <a:rPr lang="de-DE" sz="1200"/>
              <a:pPr algn="r" eaLnBrk="0" hangingPunct="0">
                <a:spcBef>
                  <a:spcPct val="0"/>
                </a:spcBef>
              </a:pPr>
              <a:t>18.12.2017</a:t>
            </a:fld>
            <a:endParaRPr lang="de-DE" sz="1400"/>
          </a:p>
        </p:txBody>
      </p:sp>
      <p:sp>
        <p:nvSpPr>
          <p:cNvPr id="20484" name="Foliennummernplatzhalter 4"/>
          <p:cNvSpPr txBox="1">
            <a:spLocks noGrp="1"/>
          </p:cNvSpPr>
          <p:nvPr/>
        </p:nvSpPr>
        <p:spPr bwMode="auto">
          <a:xfrm>
            <a:off x="8458200" y="630872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58930D55-233F-5B4A-9D61-2D4E076561A0}" type="slidenum">
              <a:rPr lang="de-DE" sz="1200"/>
              <a:pPr algn="r" eaLnBrk="0" hangingPunct="0">
                <a:spcBef>
                  <a:spcPct val="0"/>
                </a:spcBef>
              </a:pPr>
              <a:t>10</a:t>
            </a:fld>
            <a:endParaRPr lang="de-DE" sz="1200"/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4368800" y="3822700"/>
            <a:ext cx="2763838" cy="2182813"/>
          </a:xfrm>
          <a:prstGeom prst="ellipse">
            <a:avLst/>
          </a:prstGeom>
          <a:gradFill rotWithShape="1">
            <a:gsLst>
              <a:gs pos="0">
                <a:srgbClr val="E2001A"/>
              </a:gs>
              <a:gs pos="50000">
                <a:srgbClr val="F398A3"/>
              </a:gs>
              <a:gs pos="100000">
                <a:srgbClr val="E2001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115793" y="4648175"/>
            <a:ext cx="1349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2813">
              <a:spcBef>
                <a:spcPct val="50000"/>
              </a:spcBef>
            </a:pPr>
            <a:r>
              <a:rPr lang="de-DE" sz="1600" b="1" dirty="0">
                <a:solidFill>
                  <a:schemeClr val="tx1"/>
                </a:solidFill>
              </a:rPr>
              <a:t>Praxis-phasen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6237288" y="3429000"/>
            <a:ext cx="2759075" cy="1154113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6545263" y="3611563"/>
            <a:ext cx="2305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>
                <a:solidFill>
                  <a:schemeClr val="bg1"/>
                </a:solidFill>
              </a:rPr>
              <a:t>Gesprächsleitfaden zu Beginn einer Praxisphase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2432050" y="4149725"/>
            <a:ext cx="2665413" cy="1223963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2460625" y="4437112"/>
            <a:ext cx="2663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1600" b="1" dirty="0" smtClean="0">
                <a:solidFill>
                  <a:schemeClr val="bg1"/>
                </a:solidFill>
                <a:cs typeface="+mn-cs"/>
              </a:rPr>
              <a:t>Bericht des Studierenden zum Abschluss einer Praxisphase</a:t>
            </a:r>
          </a:p>
        </p:txBody>
      </p:sp>
      <p:sp>
        <p:nvSpPr>
          <p:cNvPr id="134169" name="Oval 25"/>
          <p:cNvSpPr>
            <a:spLocks noChangeArrowheads="1"/>
          </p:cNvSpPr>
          <p:nvPr/>
        </p:nvSpPr>
        <p:spPr bwMode="auto">
          <a:xfrm>
            <a:off x="3152775" y="5373688"/>
            <a:ext cx="2087563" cy="674687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3368675" y="5445125"/>
            <a:ext cx="1658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1600" b="1" smtClean="0">
                <a:solidFill>
                  <a:schemeClr val="bg1"/>
                </a:solidFill>
                <a:cs typeface="+mn-cs"/>
              </a:rPr>
              <a:t>Transfer-aufgabe</a:t>
            </a:r>
          </a:p>
        </p:txBody>
      </p:sp>
      <p:grpSp>
        <p:nvGrpSpPr>
          <p:cNvPr id="20505" name="Group 30"/>
          <p:cNvGrpSpPr>
            <a:grpSpLocks/>
          </p:cNvGrpSpPr>
          <p:nvPr/>
        </p:nvGrpSpPr>
        <p:grpSpPr bwMode="auto">
          <a:xfrm>
            <a:off x="5170488" y="5661025"/>
            <a:ext cx="2085975" cy="739775"/>
            <a:chOff x="489" y="2795"/>
            <a:chExt cx="1542" cy="635"/>
          </a:xfrm>
        </p:grpSpPr>
        <p:sp>
          <p:nvSpPr>
            <p:cNvPr id="134175" name="Oval 31"/>
            <p:cNvSpPr>
              <a:spLocks noChangeArrowheads="1"/>
            </p:cNvSpPr>
            <p:nvPr/>
          </p:nvSpPr>
          <p:spPr bwMode="auto">
            <a:xfrm>
              <a:off x="489" y="2795"/>
              <a:ext cx="1542" cy="635"/>
            </a:xfrm>
            <a:prstGeom prst="ellipse">
              <a:avLst/>
            </a:prstGeom>
            <a:gradFill rotWithShape="1">
              <a:gsLst>
                <a:gs pos="0">
                  <a:srgbClr val="808080">
                    <a:alpha val="20000"/>
                  </a:srgbClr>
                </a:gs>
                <a:gs pos="50000">
                  <a:srgbClr val="808080">
                    <a:gamma/>
                    <a:shade val="76471"/>
                    <a:invGamma/>
                  </a:srgbClr>
                </a:gs>
                <a:gs pos="100000">
                  <a:srgbClr val="808080">
                    <a:alpha val="2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4176" name="Text Box 32"/>
            <p:cNvSpPr txBox="1">
              <a:spLocks noChangeArrowheads="1"/>
            </p:cNvSpPr>
            <p:nvPr/>
          </p:nvSpPr>
          <p:spPr bwMode="auto">
            <a:xfrm>
              <a:off x="625" y="2976"/>
              <a:ext cx="1225" cy="289"/>
            </a:xfrm>
            <a:prstGeom prst="rect">
              <a:avLst/>
            </a:prstGeom>
            <a:gradFill rotWithShape="1">
              <a:gsLst>
                <a:gs pos="0">
                  <a:srgbClr val="808080">
                    <a:alpha val="20000"/>
                  </a:srgbClr>
                </a:gs>
                <a:gs pos="50000">
                  <a:srgbClr val="808080">
                    <a:gamma/>
                    <a:shade val="76471"/>
                    <a:invGamma/>
                  </a:srgbClr>
                </a:gs>
                <a:gs pos="100000">
                  <a:srgbClr val="808080">
                    <a:alpha val="2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de-DE" sz="1600" b="1" smtClean="0">
                  <a:solidFill>
                    <a:schemeClr val="bg1"/>
                  </a:solidFill>
                  <a:cs typeface="+mn-cs"/>
                </a:rPr>
                <a:t>Praxisaufgabe</a:t>
              </a:r>
            </a:p>
          </p:txBody>
        </p:sp>
      </p:grp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6464300" y="4652963"/>
            <a:ext cx="2303463" cy="1008062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79" name="Text Box 35"/>
          <p:cNvSpPr txBox="1">
            <a:spLocks noChangeArrowheads="1"/>
          </p:cNvSpPr>
          <p:nvPr/>
        </p:nvSpPr>
        <p:spPr bwMode="auto">
          <a:xfrm>
            <a:off x="6837363" y="47244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>
                <a:solidFill>
                  <a:schemeClr val="bg1"/>
                </a:solidFill>
              </a:rPr>
              <a:t>Leitfäden für das Anleiter-gespräch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3417888" y="2924944"/>
            <a:ext cx="2830512" cy="1082675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81" name="Text Box 37"/>
          <p:cNvSpPr txBox="1">
            <a:spLocks noChangeArrowheads="1"/>
          </p:cNvSpPr>
          <p:nvPr/>
        </p:nvSpPr>
        <p:spPr bwMode="auto">
          <a:xfrm>
            <a:off x="3633788" y="3068960"/>
            <a:ext cx="2305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 dirty="0">
                <a:solidFill>
                  <a:schemeClr val="bg1"/>
                </a:solidFill>
              </a:rPr>
              <a:t>Gesprächsleitfaden zum Ende einer Praxisphase</a:t>
            </a:r>
          </a:p>
        </p:txBody>
      </p:sp>
      <p:sp>
        <p:nvSpPr>
          <p:cNvPr id="20" name="Rechteck 19"/>
          <p:cNvSpPr/>
          <p:nvPr/>
        </p:nvSpPr>
        <p:spPr>
          <a:xfrm>
            <a:off x="6808614" y="4655645"/>
            <a:ext cx="1568624" cy="100537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3620542" y="3068960"/>
            <a:ext cx="2318295" cy="8627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6597106" y="3576254"/>
            <a:ext cx="2253208" cy="8627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580AFDC1-3077-F84C-A2EA-C5DBA87A6144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8" y="1471462"/>
            <a:ext cx="8784977" cy="4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MATERIALIEN FÜR DIE ANLEITUNG IN DEN PRAXISPHASEN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080792" y="3717032"/>
            <a:ext cx="4176464" cy="792088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7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2813" eaLnBrk="0" hangingPunct="0">
              <a:spcBef>
                <a:spcPct val="0"/>
              </a:spcBef>
            </a:pPr>
            <a:r>
              <a:rPr lang="de-DE" sz="1200"/>
              <a:t>Seite </a:t>
            </a:r>
            <a:fld id="{C8884A51-1B64-BF45-9142-5EBA5163F43A}" type="slidenum">
              <a:rPr lang="de-DE" sz="1200"/>
              <a:pPr algn="r" defTabSz="912813" eaLnBrk="0" hangingPunct="0">
                <a:spcBef>
                  <a:spcPct val="0"/>
                </a:spcBef>
              </a:pPr>
              <a:t>12</a:t>
            </a:fld>
            <a:endParaRPr lang="de-DE" sz="120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476672"/>
            <a:ext cx="9289032" cy="8382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ea typeface="ＭＳ Ｐゴシック" charset="0"/>
              </a:rPr>
              <a:t>ROLLE DER STUDIENGANGSLEITUNG IN DER THEORIE</a:t>
            </a:r>
            <a:endParaRPr lang="de-DE" dirty="0">
              <a:solidFill>
                <a:srgbClr val="5C697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3873500" y="1989138"/>
            <a:ext cx="2376488" cy="2305050"/>
            <a:chOff x="974" y="882"/>
            <a:chExt cx="1648" cy="1739"/>
          </a:xfrm>
        </p:grpSpPr>
        <p:sp>
          <p:nvSpPr>
            <p:cNvPr id="18443" name="AutoShape 5"/>
            <p:cNvSpPr>
              <a:spLocks noEditPoints="1" noChangeArrowheads="1"/>
            </p:cNvSpPr>
            <p:nvPr/>
          </p:nvSpPr>
          <p:spPr bwMode="auto">
            <a:xfrm>
              <a:off x="974" y="882"/>
              <a:ext cx="1648" cy="17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8 w 21600"/>
                <a:gd name="T13" fmla="*/ 3962 h 21600"/>
                <a:gd name="T14" fmla="*/ 17838 w 21600"/>
                <a:gd name="T15" fmla="*/ 176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1159" y="1566"/>
              <a:ext cx="1338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Generalistische Module</a:t>
              </a:r>
            </a:p>
          </p:txBody>
        </p:sp>
      </p:grpSp>
      <p:grpSp>
        <p:nvGrpSpPr>
          <p:cNvPr id="131079" name="Group 7"/>
          <p:cNvGrpSpPr>
            <a:grpSpLocks/>
          </p:cNvGrpSpPr>
          <p:nvPr/>
        </p:nvGrpSpPr>
        <p:grpSpPr bwMode="auto">
          <a:xfrm>
            <a:off x="2432050" y="3860800"/>
            <a:ext cx="2305050" cy="2305050"/>
            <a:chOff x="2039" y="2093"/>
            <a:chExt cx="1588" cy="1575"/>
          </a:xfrm>
        </p:grpSpPr>
        <p:sp>
          <p:nvSpPr>
            <p:cNvPr id="18441" name="AutoShape 8"/>
            <p:cNvSpPr>
              <a:spLocks noEditPoints="1" noChangeArrowheads="1"/>
            </p:cNvSpPr>
            <p:nvPr/>
          </p:nvSpPr>
          <p:spPr bwMode="auto">
            <a:xfrm>
              <a:off x="2039" y="2093"/>
              <a:ext cx="1588" cy="15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63 h 21600"/>
                <a:gd name="T14" fmla="*/ 17846 w 21600"/>
                <a:gd name="T15" fmla="*/ 176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CC99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2219" y="2651"/>
              <a:ext cx="1337" cy="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Berufsfeld-spezifische Module</a:t>
              </a:r>
            </a:p>
          </p:txBody>
        </p:sp>
      </p:grpSp>
      <p:grpSp>
        <p:nvGrpSpPr>
          <p:cNvPr id="131085" name="Group 13"/>
          <p:cNvGrpSpPr>
            <a:grpSpLocks/>
          </p:cNvGrpSpPr>
          <p:nvPr/>
        </p:nvGrpSpPr>
        <p:grpSpPr bwMode="auto">
          <a:xfrm>
            <a:off x="5170488" y="3789363"/>
            <a:ext cx="2301875" cy="2205037"/>
            <a:chOff x="3658" y="1914"/>
            <a:chExt cx="1699" cy="1752"/>
          </a:xfrm>
        </p:grpSpPr>
        <p:sp>
          <p:nvSpPr>
            <p:cNvPr id="18439" name="Gear"/>
            <p:cNvSpPr>
              <a:spLocks noEditPoints="1" noChangeArrowheads="1"/>
            </p:cNvSpPr>
            <p:nvPr/>
          </p:nvSpPr>
          <p:spPr bwMode="auto">
            <a:xfrm>
              <a:off x="3658" y="1914"/>
              <a:ext cx="1699" cy="17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3 w 21600"/>
                <a:gd name="T13" fmla="*/ 3970 h 21600"/>
                <a:gd name="T14" fmla="*/ 17837 w 21600"/>
                <a:gd name="T15" fmla="*/ 17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00FF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0" name="Text Box 15"/>
            <p:cNvSpPr txBox="1">
              <a:spLocks noChangeArrowheads="1"/>
            </p:cNvSpPr>
            <p:nvPr/>
          </p:nvSpPr>
          <p:spPr bwMode="auto">
            <a:xfrm>
              <a:off x="3856" y="2641"/>
              <a:ext cx="1336" cy="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Angeleitete</a:t>
              </a:r>
              <a:br>
                <a:rPr lang="de-DE" sz="1800" b="1">
                  <a:solidFill>
                    <a:schemeClr val="tx1"/>
                  </a:solidFill>
                </a:rPr>
              </a:br>
              <a:r>
                <a:rPr lang="de-DE" sz="1800" b="1">
                  <a:solidFill>
                    <a:schemeClr val="tx1"/>
                  </a:solidFill>
                </a:rPr>
                <a:t>Praxis</a:t>
              </a:r>
            </a:p>
          </p:txBody>
        </p:sp>
      </p:grpSp>
      <p:sp>
        <p:nvSpPr>
          <p:cNvPr id="2" name="Rechteck 1"/>
          <p:cNvSpPr/>
          <p:nvPr/>
        </p:nvSpPr>
        <p:spPr bwMode="auto">
          <a:xfrm>
            <a:off x="2288704" y="4068270"/>
            <a:ext cx="2816301" cy="21690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 idx="4294967295"/>
          </p:nvPr>
        </p:nvSpPr>
        <p:spPr>
          <a:xfrm>
            <a:off x="476628" y="694842"/>
            <a:ext cx="9012875" cy="838200"/>
          </a:xfrm>
        </p:spPr>
        <p:txBody>
          <a:bodyPr lIns="91440" tIns="45720" rIns="91440" bIns="45720" anchor="ctr"/>
          <a:lstStyle/>
          <a:p>
            <a:pPr defTabSz="914400" eaLnBrk="1" hangingPunct="1">
              <a:defRPr/>
            </a:pPr>
            <a:r>
              <a:rPr lang="de-DE" altLang="de-DE" cap="all" dirty="0" smtClean="0">
                <a:cs typeface="+mj-cs"/>
              </a:rPr>
              <a:t>Rolle DER </a:t>
            </a:r>
            <a:r>
              <a:rPr lang="de-DE" altLang="de-DE" cap="all" dirty="0" err="1" smtClean="0">
                <a:cs typeface="+mj-cs"/>
              </a:rPr>
              <a:t>Studiengangsleitung</a:t>
            </a:r>
            <a:r>
              <a:rPr lang="de-DE" altLang="de-DE" cap="all" dirty="0" smtClean="0">
                <a:cs typeface="+mj-cs"/>
              </a:rPr>
              <a:t> IN DER PRAXIS</a:t>
            </a:r>
          </a:p>
        </p:txBody>
      </p:sp>
      <p:sp>
        <p:nvSpPr>
          <p:cNvPr id="4" name="Ellipse 3"/>
          <p:cNvSpPr/>
          <p:nvPr/>
        </p:nvSpPr>
        <p:spPr>
          <a:xfrm>
            <a:off x="1363663" y="1916113"/>
            <a:ext cx="2419350" cy="12954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08" name="Textfeld 5"/>
          <p:cNvSpPr txBox="1">
            <a:spLocks noChangeArrowheads="1"/>
          </p:cNvSpPr>
          <p:nvPr/>
        </p:nvSpPr>
        <p:spPr bwMode="auto">
          <a:xfrm>
            <a:off x="1935163" y="2354263"/>
            <a:ext cx="179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Studierende</a:t>
            </a:r>
          </a:p>
          <a:p>
            <a:pPr>
              <a:spcBef>
                <a:spcPct val="0"/>
              </a:spcBef>
            </a:pPr>
            <a:endParaRPr lang="de-DE" sz="180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734050" y="2058988"/>
            <a:ext cx="2105025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0" name="Textfeld 7"/>
          <p:cNvSpPr txBox="1">
            <a:spLocks noChangeArrowheads="1"/>
          </p:cNvSpPr>
          <p:nvPr/>
        </p:nvSpPr>
        <p:spPr bwMode="auto">
          <a:xfrm>
            <a:off x="5889625" y="2347913"/>
            <a:ext cx="1793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Studiengangs-leiterIn</a:t>
            </a:r>
          </a:p>
        </p:txBody>
      </p:sp>
      <p:sp>
        <p:nvSpPr>
          <p:cNvPr id="9" name="Ellipse 8"/>
          <p:cNvSpPr/>
          <p:nvPr/>
        </p:nvSpPr>
        <p:spPr>
          <a:xfrm>
            <a:off x="6032500" y="4579938"/>
            <a:ext cx="2106613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2" name="Textfeld 9"/>
          <p:cNvSpPr txBox="1">
            <a:spLocks noChangeArrowheads="1"/>
          </p:cNvSpPr>
          <p:nvPr/>
        </p:nvSpPr>
        <p:spPr bwMode="auto">
          <a:xfrm>
            <a:off x="6188075" y="4868863"/>
            <a:ext cx="1951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Praxiscurriculum </a:t>
            </a:r>
            <a:br>
              <a:rPr lang="de-DE" sz="1800">
                <a:solidFill>
                  <a:schemeClr val="tx1"/>
                </a:solidFill>
                <a:latin typeface="Calibri" charset="0"/>
              </a:rPr>
            </a:br>
            <a:r>
              <a:rPr lang="de-DE" sz="1800">
                <a:solidFill>
                  <a:schemeClr val="tx1"/>
                </a:solidFill>
                <a:latin typeface="Calibri" charset="0"/>
              </a:rPr>
              <a:t>der Einrichtung</a:t>
            </a:r>
          </a:p>
        </p:txBody>
      </p:sp>
      <p:sp>
        <p:nvSpPr>
          <p:cNvPr id="15" name="Ellipse 14"/>
          <p:cNvSpPr/>
          <p:nvPr/>
        </p:nvSpPr>
        <p:spPr>
          <a:xfrm>
            <a:off x="3640138" y="3643313"/>
            <a:ext cx="2105025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4" name="Textfeld 15"/>
          <p:cNvSpPr txBox="1">
            <a:spLocks noChangeArrowheads="1"/>
          </p:cNvSpPr>
          <p:nvPr/>
        </p:nvSpPr>
        <p:spPr bwMode="auto">
          <a:xfrm>
            <a:off x="4141788" y="3932238"/>
            <a:ext cx="1171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Anleiter-</a:t>
            </a:r>
            <a:br>
              <a:rPr lang="de-DE" sz="1800">
                <a:solidFill>
                  <a:schemeClr val="tx1"/>
                </a:solidFill>
                <a:latin typeface="Calibri" charset="0"/>
              </a:rPr>
            </a:br>
            <a:r>
              <a:rPr lang="de-DE" sz="1800">
                <a:solidFill>
                  <a:schemeClr val="tx1"/>
                </a:solidFill>
                <a:latin typeface="Calibri" charset="0"/>
              </a:rPr>
              <a:t>Tagungen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4016375" y="2490788"/>
            <a:ext cx="1441450" cy="3175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6659563" y="3357563"/>
            <a:ext cx="0" cy="12223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2649538" y="2852738"/>
            <a:ext cx="2989262" cy="107950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955675" y="3175001"/>
            <a:ext cx="720725" cy="215900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5529263" y="3138488"/>
            <a:ext cx="360362" cy="5778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 flipV="1">
            <a:off x="2865438" y="4722813"/>
            <a:ext cx="3024187" cy="4349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3"/>
          <p:cNvSpPr/>
          <p:nvPr/>
        </p:nvSpPr>
        <p:spPr>
          <a:xfrm>
            <a:off x="344488" y="3716338"/>
            <a:ext cx="2419350" cy="12954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22" name="Textfeld 9"/>
          <p:cNvSpPr txBox="1">
            <a:spLocks noChangeArrowheads="1"/>
          </p:cNvSpPr>
          <p:nvPr/>
        </p:nvSpPr>
        <p:spPr bwMode="auto">
          <a:xfrm>
            <a:off x="488950" y="4154488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Praxisanleiter/innen</a:t>
            </a:r>
          </a:p>
          <a:p>
            <a:pPr>
              <a:spcBef>
                <a:spcPct val="0"/>
              </a:spcBef>
            </a:pPr>
            <a:endParaRPr lang="de-DE" sz="1800">
              <a:solidFill>
                <a:schemeClr val="tx1"/>
              </a:solidFill>
              <a:latin typeface="Calibri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2865438" y="4252913"/>
            <a:ext cx="647402" cy="1111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 bwMode="auto">
          <a:xfrm>
            <a:off x="5673080" y="1765800"/>
            <a:ext cx="2339900" cy="159119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2F03BFA3-3B40-B94A-9749-6ABD7554FC6B}" type="slidenum">
              <a:rPr lang="de-DE" sz="1200"/>
              <a:pPr algn="r" eaLnBrk="0" hangingPunct="0">
                <a:spcBef>
                  <a:spcPct val="0"/>
                </a:spcBef>
              </a:pPr>
              <a:t>14</a:t>
            </a:fld>
            <a:endParaRPr lang="de-DE" sz="12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C00000"/>
                </a:solidFill>
                <a:cs typeface="Arial" charset="0"/>
              </a:rPr>
              <a:t>Teil II </a:t>
            </a: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Praxishandbuch und Praxiscurriculum: </a:t>
            </a:r>
            <a:br>
              <a:rPr lang="de-DE" sz="2900" dirty="0" smtClean="0">
                <a:solidFill>
                  <a:srgbClr val="5C6971"/>
                </a:solidFill>
                <a:cs typeface="Arial" charset="0"/>
              </a:rPr>
            </a:b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 smtClean="0">
                <a:solidFill>
                  <a:srgbClr val="5C6971"/>
                </a:solidFill>
                <a:cs typeface="Arial" charset="0"/>
              </a:rPr>
            </a:b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Anleitung und Kompetenzerwerb im Laufe des Praxisstudiums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>
                <a:solidFill>
                  <a:srgbClr val="5C6971"/>
                </a:solidFill>
                <a:cs typeface="Arial" charset="0"/>
              </a:rPr>
            </a:br>
            <a:endParaRPr lang="de-DE" dirty="0">
              <a:solidFill>
                <a:srgbClr val="5C697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580AFDC1-3077-F84C-A2EA-C5DBA87A6144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8" y="1471462"/>
            <a:ext cx="8784977" cy="4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MATERIALIEN FÜR DIE ANLEITUNG IN DEN PRAXISPHASEN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061590" y="2852936"/>
            <a:ext cx="4176464" cy="9361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0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nhaltsplatzhalter 2"/>
          <p:cNvSpPr>
            <a:spLocks noGrp="1"/>
          </p:cNvSpPr>
          <p:nvPr>
            <p:ph idx="4294967295"/>
          </p:nvPr>
        </p:nvSpPr>
        <p:spPr>
          <a:xfrm>
            <a:off x="415925" y="2120900"/>
            <a:ext cx="8866188" cy="4187825"/>
          </a:xfrm>
        </p:spPr>
        <p:txBody>
          <a:bodyPr lIns="182880" tIns="91440"/>
          <a:lstStyle/>
          <a:p>
            <a:pPr marL="265113" indent="-265113" defTabSz="914400" eaLnBrk="1" hangingPunct="1"/>
            <a:r>
              <a:rPr lang="de-DE" altLang="de-DE" sz="2400" dirty="0" smtClean="0"/>
              <a:t>Wissenskompetenzen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Handlungskompetenzen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Sozial-ethische 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Selbstkompetenzen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DAS KOMPETENZMODELL DER DHBW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5313040" y="2195221"/>
            <a:ext cx="4320480" cy="2529923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Orientierungswissen (Theorien, wissenschaftliches Wissen) </a:t>
            </a:r>
            <a:endParaRPr lang="de-DE" altLang="de-DE" dirty="0"/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Erklärungswissen (Herleiten, Verstehen, Vorausschauen)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Erfahrungswissen (Auswählen, Begründen, Entscheiden)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Forschungswissen (Evaluieren, Entwickeln)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Rechtliches Wissen (Rechtsgrundlagen)</a:t>
            </a:r>
          </a:p>
        </p:txBody>
      </p:sp>
      <p:sp>
        <p:nvSpPr>
          <p:cNvPr id="3" name="Pfeil nach rechts 2"/>
          <p:cNvSpPr/>
          <p:nvPr/>
        </p:nvSpPr>
        <p:spPr bwMode="auto">
          <a:xfrm>
            <a:off x="4520952" y="2204864"/>
            <a:ext cx="540568" cy="360040"/>
          </a:xfrm>
          <a:prstGeom prst="rightArrow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9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nhaltsplatzhalter 2"/>
          <p:cNvSpPr>
            <a:spLocks noGrp="1"/>
          </p:cNvSpPr>
          <p:nvPr>
            <p:ph idx="4294967295"/>
          </p:nvPr>
        </p:nvSpPr>
        <p:spPr>
          <a:xfrm>
            <a:off x="415925" y="2120900"/>
            <a:ext cx="8866188" cy="4187825"/>
          </a:xfrm>
        </p:spPr>
        <p:txBody>
          <a:bodyPr lIns="182880" tIns="91440"/>
          <a:lstStyle/>
          <a:p>
            <a:pPr marL="265113" indent="-265113" defTabSz="914400" eaLnBrk="1" hangingPunct="1"/>
            <a:r>
              <a:rPr lang="de-DE" altLang="de-DE" sz="2400" dirty="0" smtClean="0"/>
              <a:t>Wissenskompetenzen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Handlungskompetenzen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Sozial-ethische 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Selbstkompetenzen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DAS KOMPETENZMODELL DER DHBW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5313040" y="2195221"/>
            <a:ext cx="4320480" cy="2640723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Beziehungen gestalten/Gestaltung von Interaktionen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Kooperation mit Institutionen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Anwaltschaftliche Unterstützung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Methodisches </a:t>
            </a:r>
            <a:r>
              <a:rPr lang="de-DE" altLang="de-DE" dirty="0"/>
              <a:t>Handeln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Krisenintervention und Konfliktmanagement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Organisationsprozesse gestalten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Gruppenprozesse anleiten und moderieren </a:t>
            </a:r>
          </a:p>
        </p:txBody>
      </p:sp>
      <p:sp>
        <p:nvSpPr>
          <p:cNvPr id="3" name="Pfeil nach rechts 2"/>
          <p:cNvSpPr/>
          <p:nvPr/>
        </p:nvSpPr>
        <p:spPr bwMode="auto">
          <a:xfrm>
            <a:off x="4478931" y="3082234"/>
            <a:ext cx="540568" cy="360040"/>
          </a:xfrm>
          <a:prstGeom prst="rightArrow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3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nhaltsplatzhalter 2"/>
          <p:cNvSpPr>
            <a:spLocks noGrp="1"/>
          </p:cNvSpPr>
          <p:nvPr>
            <p:ph idx="4294967295"/>
          </p:nvPr>
        </p:nvSpPr>
        <p:spPr>
          <a:xfrm>
            <a:off x="415925" y="2120900"/>
            <a:ext cx="8866188" cy="4187825"/>
          </a:xfrm>
        </p:spPr>
        <p:txBody>
          <a:bodyPr lIns="182880" tIns="91440"/>
          <a:lstStyle/>
          <a:p>
            <a:pPr marL="265113" indent="-265113" defTabSz="914400" eaLnBrk="1" hangingPunct="1"/>
            <a:r>
              <a:rPr lang="de-DE" altLang="de-DE" sz="2400" dirty="0" smtClean="0"/>
              <a:t>Wissenskompetenzen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Handlungskompetenzen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Sozial-ethische 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Selbstkompetenzen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DAS KOMPETENZMODELL DER DHBW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5745088" y="2970700"/>
            <a:ext cx="4104456" cy="247452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Reflexionsfähigkeit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Soziale </a:t>
            </a:r>
            <a:r>
              <a:rPr lang="de-DE" altLang="de-DE" dirty="0"/>
              <a:t>Kompetenzen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Teamfähigkeit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Kommunikationsfähigkeit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Kenntnisse ethischer </a:t>
            </a:r>
            <a:r>
              <a:rPr lang="de-DE" altLang="de-DE" dirty="0" smtClean="0"/>
              <a:t>Standards  </a:t>
            </a:r>
            <a:endParaRPr lang="de-DE" altLang="de-DE" dirty="0"/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Übernahme berufsethischer Verantwortung 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Fähigkeit zur Rollendistanz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Ethische Haltung  </a:t>
            </a:r>
          </a:p>
        </p:txBody>
      </p:sp>
      <p:sp>
        <p:nvSpPr>
          <p:cNvPr id="3" name="Pfeil nach rechts 2"/>
          <p:cNvSpPr/>
          <p:nvPr/>
        </p:nvSpPr>
        <p:spPr bwMode="auto">
          <a:xfrm>
            <a:off x="4976854" y="4005064"/>
            <a:ext cx="540568" cy="360040"/>
          </a:xfrm>
          <a:prstGeom prst="rightArrow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6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nhaltsplatzhalter 2"/>
          <p:cNvSpPr>
            <a:spLocks noGrp="1"/>
          </p:cNvSpPr>
          <p:nvPr>
            <p:ph idx="4294967295"/>
          </p:nvPr>
        </p:nvSpPr>
        <p:spPr>
          <a:xfrm>
            <a:off x="415925" y="2120900"/>
            <a:ext cx="8866188" cy="4187825"/>
          </a:xfrm>
        </p:spPr>
        <p:txBody>
          <a:bodyPr lIns="182880" tIns="91440"/>
          <a:lstStyle/>
          <a:p>
            <a:pPr marL="265113" indent="-265113" defTabSz="914400" eaLnBrk="1" hangingPunct="1"/>
            <a:r>
              <a:rPr lang="de-DE" altLang="de-DE" sz="2400" dirty="0" smtClean="0"/>
              <a:t>Wissenskompetenzen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Handlungskompetenzen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Sozial-ethische Kompetenzen</a:t>
            </a:r>
          </a:p>
          <a:p>
            <a:pPr marL="265113" indent="-265113" defTabSz="914400" eaLnBrk="1" hangingPunct="1"/>
            <a:endParaRPr lang="de-DE" altLang="de-DE" sz="2400" dirty="0" smtClean="0"/>
          </a:p>
          <a:p>
            <a:pPr marL="265113" indent="-265113" defTabSz="914400" eaLnBrk="1" hangingPunct="1"/>
            <a:r>
              <a:rPr lang="de-DE" altLang="de-DE" sz="2400" dirty="0" smtClean="0"/>
              <a:t>Selbstkompetenzen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DAS KOMPETENZMODELL DER DHBW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5745088" y="2970700"/>
            <a:ext cx="4104456" cy="2640723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Handlungsspielräume reflektieren 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Arbeitsorganisation/effektives Arbeiten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Fähigkeit </a:t>
            </a:r>
            <a:r>
              <a:rPr lang="de-DE" altLang="de-DE" dirty="0"/>
              <a:t>zur professionellen Distanz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Bereitschaft zur Weiterbildung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und </a:t>
            </a:r>
            <a:r>
              <a:rPr lang="de-DE" altLang="de-DE" dirty="0"/>
              <a:t>Supervision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Zeitmanagement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Konfliktfähigkeit </a:t>
            </a:r>
          </a:p>
          <a:p>
            <a:pPr marL="285750" indent="-285750" defTabSz="9144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Empathie </a:t>
            </a:r>
          </a:p>
        </p:txBody>
      </p:sp>
      <p:sp>
        <p:nvSpPr>
          <p:cNvPr id="3" name="Pfeil nach rechts 2"/>
          <p:cNvSpPr/>
          <p:nvPr/>
        </p:nvSpPr>
        <p:spPr bwMode="auto">
          <a:xfrm>
            <a:off x="4791236" y="4869160"/>
            <a:ext cx="540568" cy="360040"/>
          </a:xfrm>
          <a:prstGeom prst="rightArrow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68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200"/>
              <a:t>Seite </a:t>
            </a:r>
            <a:fld id="{9EFB7EA5-ECDE-7047-A5C3-CE9B6C378025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16496" y="4292377"/>
            <a:ext cx="957681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5C6971"/>
                </a:solidFill>
              </a:rPr>
              <a:t>Übersicht</a:t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5C6971"/>
                </a:solidFill>
              </a:rPr>
              <a:t/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C00000"/>
                </a:solidFill>
              </a:rPr>
              <a:t>Teil I </a:t>
            </a:r>
            <a:r>
              <a:rPr lang="de-DE" sz="2200" dirty="0">
                <a:solidFill>
                  <a:srgbClr val="5C6971"/>
                </a:solidFill>
              </a:rPr>
              <a:t>– 	</a:t>
            </a:r>
            <a:r>
              <a:rPr lang="de-DE" sz="2200" dirty="0" smtClean="0">
                <a:solidFill>
                  <a:srgbClr val="5C6971"/>
                </a:solidFill>
              </a:rPr>
              <a:t>Kurze Informationen </a:t>
            </a:r>
            <a:r>
              <a:rPr lang="de-DE" sz="2200" dirty="0">
                <a:solidFill>
                  <a:srgbClr val="5C6971"/>
                </a:solidFill>
              </a:rPr>
              <a:t>zum Studium an der Dualen Hochschule</a:t>
            </a: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endParaRPr lang="de-DE" sz="2200" dirty="0">
              <a:solidFill>
                <a:srgbClr val="5C6971"/>
              </a:solidFill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C00000"/>
                </a:solidFill>
              </a:rPr>
              <a:t>Teil II </a:t>
            </a:r>
            <a:r>
              <a:rPr lang="de-DE" sz="2200" dirty="0">
                <a:solidFill>
                  <a:srgbClr val="5C6971"/>
                </a:solidFill>
              </a:rPr>
              <a:t>– 	Verzahnung von Theorie und Praxis </a:t>
            </a:r>
            <a:r>
              <a:rPr lang="de-DE" sz="2200" dirty="0" smtClean="0">
                <a:solidFill>
                  <a:srgbClr val="5C6971"/>
                </a:solidFill>
              </a:rPr>
              <a:t>und die Rolle </a:t>
            </a:r>
            <a:r>
              <a:rPr lang="de-DE" sz="2200" dirty="0">
                <a:solidFill>
                  <a:srgbClr val="5C6971"/>
                </a:solidFill>
              </a:rPr>
              <a:t>der </a:t>
            </a:r>
            <a:r>
              <a:rPr lang="de-DE" sz="2200" dirty="0" smtClean="0">
                <a:solidFill>
                  <a:srgbClr val="5C6971"/>
                </a:solidFill>
              </a:rPr>
              <a:t>Studien-</a:t>
            </a:r>
            <a:br>
              <a:rPr lang="de-DE" sz="2200" dirty="0" smtClean="0">
                <a:solidFill>
                  <a:srgbClr val="5C6971"/>
                </a:solidFill>
              </a:rPr>
            </a:br>
            <a:r>
              <a:rPr lang="de-DE" sz="2200" dirty="0" smtClean="0">
                <a:solidFill>
                  <a:srgbClr val="5C6971"/>
                </a:solidFill>
              </a:rPr>
              <a:t>              </a:t>
            </a:r>
            <a:r>
              <a:rPr lang="de-DE" sz="2200" dirty="0" err="1" smtClean="0">
                <a:solidFill>
                  <a:srgbClr val="5C6971"/>
                </a:solidFill>
              </a:rPr>
              <a:t>gangsleitung</a:t>
            </a:r>
            <a:r>
              <a:rPr lang="de-DE" sz="2200" dirty="0" smtClean="0">
                <a:solidFill>
                  <a:srgbClr val="5C6971"/>
                </a:solidFill>
              </a:rPr>
              <a:t> im </a:t>
            </a:r>
            <a:r>
              <a:rPr lang="de-DE" sz="2200" dirty="0">
                <a:solidFill>
                  <a:srgbClr val="5C6971"/>
                </a:solidFill>
              </a:rPr>
              <a:t>Dualen Studium </a:t>
            </a:r>
            <a:endParaRPr lang="de-DE" sz="2200" dirty="0" smtClean="0">
              <a:solidFill>
                <a:srgbClr val="5C6971"/>
              </a:solidFill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endParaRPr lang="de-DE" sz="2200" dirty="0">
              <a:solidFill>
                <a:srgbClr val="5C6971"/>
              </a:solidFill>
              <a:cs typeface="Arial" charset="0"/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C00000"/>
                </a:solidFill>
              </a:rPr>
              <a:t>Teil </a:t>
            </a:r>
            <a:r>
              <a:rPr lang="de-DE" sz="2200" dirty="0" smtClean="0">
                <a:solidFill>
                  <a:srgbClr val="C00000"/>
                </a:solidFill>
              </a:rPr>
              <a:t>III </a:t>
            </a:r>
            <a:r>
              <a:rPr lang="de-DE" sz="2200" dirty="0" smtClean="0">
                <a:solidFill>
                  <a:srgbClr val="5C6971"/>
                </a:solidFill>
                <a:cs typeface="Arial" charset="0"/>
              </a:rPr>
              <a:t>– Das Praxiscurriculum: Kompetenzerwerb im Verlauf des Studiums</a:t>
            </a:r>
            <a:endParaRPr lang="de-DE" sz="2200" dirty="0">
              <a:solidFill>
                <a:srgbClr val="5C6971"/>
              </a:solidFill>
              <a:cs typeface="Arial" charset="0"/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 smtClean="0">
                <a:solidFill>
                  <a:srgbClr val="5C6971"/>
                </a:solidFill>
                <a:cs typeface="Arial" charset="0"/>
              </a:rPr>
              <a:t> </a:t>
            </a:r>
            <a:r>
              <a:rPr lang="de-DE" sz="22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200" dirty="0">
                <a:solidFill>
                  <a:srgbClr val="5C6971"/>
                </a:solidFill>
                <a:cs typeface="Arial" charset="0"/>
              </a:rPr>
            </a:br>
            <a:r>
              <a:rPr lang="de-DE" sz="2200" dirty="0">
                <a:solidFill>
                  <a:srgbClr val="5C6971"/>
                </a:solidFill>
              </a:rPr>
              <a:t/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5C6971"/>
                </a:solidFill>
              </a:rPr>
              <a:t> </a:t>
            </a:r>
            <a:br>
              <a:rPr lang="de-DE" sz="2200" dirty="0">
                <a:solidFill>
                  <a:srgbClr val="5C6971"/>
                </a:solidFill>
              </a:rPr>
            </a:br>
            <a:endParaRPr lang="de-DE" sz="2200" dirty="0">
              <a:solidFill>
                <a:srgbClr val="5C69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006475"/>
            <a:ext cx="8693150" cy="838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defTabSz="914400"/>
            <a:r>
              <a:rPr lang="de-DE" altLang="de-DE" sz="2400" b="1" smtClean="0"/>
              <a:t>Kompetenzerwerb im Studienverlauf: Bedeutung neu erworbener Kompetenzen aus Sicht Studierender</a:t>
            </a:r>
            <a:br>
              <a:rPr lang="de-DE" altLang="de-DE" sz="2400" b="1" smtClean="0"/>
            </a:br>
            <a:r>
              <a:rPr lang="de-DE" altLang="de-DE" sz="1600" smtClean="0"/>
              <a:t>(offene Antworten in den Berichten zum Abschluss der Praxisphasen)</a:t>
            </a:r>
          </a:p>
        </p:txBody>
      </p:sp>
      <p:graphicFrame>
        <p:nvGraphicFramePr>
          <p:cNvPr id="18435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44488" y="1916113"/>
          <a:ext cx="943292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iagramm" r:id="rId3" imgW="6095905" imgH="3257550" progId="Excel.Chart.8">
                  <p:embed/>
                </p:oleObj>
              </mc:Choice>
              <mc:Fallback>
                <p:oleObj name="Diagramm" r:id="rId3" imgW="6095905" imgH="32575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916113"/>
                        <a:ext cx="9432925" cy="4752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8337550" y="5734050"/>
            <a:ext cx="140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(N = 340)</a:t>
            </a:r>
          </a:p>
        </p:txBody>
      </p:sp>
    </p:spTree>
    <p:extLst>
      <p:ext uri="{BB962C8B-B14F-4D97-AF65-F5344CB8AC3E}">
        <p14:creationId xmlns:p14="http://schemas.microsoft.com/office/powerpoint/2010/main" val="24249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981075"/>
            <a:ext cx="8535988" cy="431800"/>
          </a:xfrm>
        </p:spPr>
        <p:txBody>
          <a:bodyPr/>
          <a:lstStyle/>
          <a:p>
            <a:pPr defTabSz="914400"/>
            <a:r>
              <a:rPr lang="de-DE" altLang="de-DE" sz="2400" dirty="0" smtClean="0"/>
              <a:t>Beispiel Praxiscurriculum: 1. Praxisphase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699791"/>
            <a:ext cx="9417050" cy="4681537"/>
          </a:xfrm>
          <a:solidFill>
            <a:schemeClr val="bg1"/>
          </a:solidFill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Ziele:</a:t>
            </a: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1) Kennenlernen des Arbeitsfelds und der Lebenslagen der Adressat/innen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(Sozial-ethische Kompetenzen, Wissenskompetenzen) 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2) Organisations- und Verwaltungsabläufe (Selbstkompetenzen) </a:t>
            </a:r>
            <a:br>
              <a:rPr lang="de-DE" altLang="de-DE" sz="1900" b="1" dirty="0" smtClean="0"/>
            </a:b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Ausbildungsinhalte, z.B.: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Kennenlernen der spezifischen Lebenswelt/Lebenslage der Zielgruppen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Kennen lernen der Organisation/Verwaltung und ggf. Kooperationspartner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Aufgaben der Anleitung, z.B.:</a:t>
            </a: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Einstellungen zu den Klient/innen und Reflexion der Lebenslagen,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Einbezug in Arbeitsalltag, rechtliche Rahmenbedingungen, Verwaltungsarbeiten, </a:t>
            </a:r>
          </a:p>
          <a:p>
            <a:pPr marL="0" indent="0" defTabSz="914400">
              <a:lnSpc>
                <a:spcPct val="80000"/>
              </a:lnSpc>
              <a:buNone/>
            </a:pPr>
            <a:endParaRPr lang="de-DE" alt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34840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700808"/>
            <a:ext cx="9417050" cy="478155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Ziele: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1) Angebote planen/reflektieren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(Selbst- und Handlungskompetenz, sozial-ethische-Kompetenzen)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2) Verwaltung/Organisation, aktive Mitgestaltung von Besprechungen/Sitzungen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(Selbstkompetenz) </a:t>
            </a:r>
          </a:p>
          <a:p>
            <a:pPr marL="0" indent="0" defTabSz="914400">
              <a:lnSpc>
                <a:spcPct val="80000"/>
              </a:lnSpc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Ausbildungsinhalte, z.B.: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b="1" dirty="0" smtClean="0"/>
              <a:t> </a:t>
            </a:r>
            <a:r>
              <a:rPr lang="de-DE" altLang="de-DE" sz="1900" dirty="0" smtClean="0"/>
              <a:t>Spezielle (pädagogische) Aufgaben übernehmen, beobachten/analysieren                                             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</a:t>
            </a:r>
            <a:r>
              <a:rPr lang="de-DE" altLang="de-DE" sz="1900" dirty="0"/>
              <a:t>Regelmäßige Teilnahme an Teambesprechungen, </a:t>
            </a:r>
            <a:r>
              <a:rPr lang="de-DE" altLang="de-DE" sz="1900" dirty="0" smtClean="0"/>
              <a:t>Supervision</a:t>
            </a:r>
          </a:p>
          <a:p>
            <a:pPr marL="0" indent="0" defTabSz="914400">
              <a:lnSpc>
                <a:spcPct val="80000"/>
              </a:lnSpc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Aufgaben der Anleitung, z.B.: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/>
              <a:t> Übertragen von Aufgaben, die selbstständig erledigt werden </a:t>
            </a:r>
            <a:r>
              <a:rPr lang="de-DE" altLang="de-DE" sz="1900" dirty="0" smtClean="0"/>
              <a:t>können, Reflexion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/>
              <a:t> </a:t>
            </a:r>
            <a:r>
              <a:rPr lang="de-DE" altLang="de-DE" sz="1900" dirty="0" smtClean="0"/>
              <a:t>Beobachtung/Beurteilung </a:t>
            </a:r>
            <a:r>
              <a:rPr lang="de-DE" altLang="de-DE" sz="1900" dirty="0"/>
              <a:t>des Verhaltens von Klient/innen 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Alltagsvollzüge in der Praxis</a:t>
            </a:r>
          </a:p>
          <a:p>
            <a:pPr marL="0" indent="0" defTabSz="914400">
              <a:lnSpc>
                <a:spcPct val="80000"/>
              </a:lnSpc>
              <a:buNone/>
            </a:pPr>
            <a:r>
              <a:rPr lang="de-DE" altLang="de-DE" sz="1900" dirty="0" smtClean="0"/>
              <a:t>                                                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2. Praxisphase </a:t>
            </a:r>
          </a:p>
        </p:txBody>
      </p:sp>
    </p:spTree>
    <p:extLst>
      <p:ext uri="{BB962C8B-B14F-4D97-AF65-F5344CB8AC3E}">
        <p14:creationId xmlns:p14="http://schemas.microsoft.com/office/powerpoint/2010/main" val="38516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84313"/>
            <a:ext cx="9417050" cy="3657600"/>
          </a:xfrm>
          <a:solidFill>
            <a:schemeClr val="bg1"/>
          </a:solidFill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Ziele: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1) Kennen lernen des Arbeitsfeldes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(Sozial-ethische Kompetenzen; Wissenskompetenzen)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2) Mitarbeit im Team, in Gremien und Projekten (Selbstkompetenz)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Ausbildungsinhalte, z.B.: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Kennen lernen der Zielgruppe, Abläufe, Verwaltung, Kooperationspartner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Mitarbeit im Team, Teilnahme an Besprechungen, Gremien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endParaRPr lang="de-DE" altLang="de-DE" sz="1900" dirty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Aufgaben der Anleitung, z.B.: </a:t>
            </a:r>
            <a:endParaRPr lang="de-DE" altLang="de-DE" sz="1900" dirty="0" smtClean="0"/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</a:t>
            </a:r>
            <a:r>
              <a:rPr lang="de-DE" altLang="de-DE" sz="1900" dirty="0"/>
              <a:t>Reflexion der Lebenssituation der </a:t>
            </a:r>
            <a:r>
              <a:rPr lang="de-DE" altLang="de-DE" sz="1900" dirty="0" smtClean="0"/>
              <a:t>Adressant/innen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/>
              <a:t> </a:t>
            </a:r>
            <a:r>
              <a:rPr lang="de-DE" altLang="de-DE" sz="1900" dirty="0" smtClean="0"/>
              <a:t>Rechtliche Hintergründe, methodische Grundlagen, Verwaltungsabläufe </a:t>
            </a:r>
          </a:p>
          <a:p>
            <a:pPr marL="0" indent="0" defTabSz="914400">
              <a:lnSpc>
                <a:spcPct val="80000"/>
              </a:lnSpc>
              <a:buNone/>
              <a:tabLst>
                <a:tab pos="2603500" algn="l"/>
              </a:tabLst>
            </a:pPr>
            <a:endParaRPr lang="de-DE" altLang="de-DE" sz="1900" dirty="0" smtClean="0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3. Praxisphase (</a:t>
            </a:r>
            <a:r>
              <a:rPr lang="de-DE" altLang="de-DE" sz="2400" u="sng" dirty="0">
                <a:solidFill>
                  <a:srgbClr val="E2001A"/>
                </a:solidFill>
              </a:rPr>
              <a:t>Fremdpraktikum</a:t>
            </a:r>
            <a:r>
              <a:rPr lang="de-DE" altLang="de-DE" sz="2400" dirty="0">
                <a:solidFill>
                  <a:srgbClr val="E2001A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283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27163"/>
            <a:ext cx="9417050" cy="3657600"/>
          </a:xfrm>
        </p:spPr>
        <p:txBody>
          <a:bodyPr/>
          <a:lstStyle/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Spezifische Tätigkeiten/Aufgaben und/oder Projekte übernehmen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(Handlungskompetenzen)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2) Eigene Vorhaben durchführen (Handlungs- und Selbstkompetenzen) 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endParaRPr lang="de-DE" altLang="de-DE" sz="1200" b="1" dirty="0" smtClean="0"/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endParaRPr lang="de-DE" altLang="de-DE" sz="1200" b="1" dirty="0" smtClean="0"/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Ausbildungsinhalte, z.B.: 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Verantwortungsübernahme, Aufgaben/Projekte durchführen, reflektieren, evaluieren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Vorbereitung, ggf. Leitung, Nachbereitung einer Teamsitzung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endParaRPr lang="de-DE" altLang="de-DE" sz="1900" dirty="0" smtClean="0"/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Aufgaben der Anleitung, z.B.: 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Verantwortungsübertragung Projekte/Tätigkeitsbereich, gemeinsame Reflexion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Zusammenarbeit im Team reflektieren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</a:t>
            </a:r>
            <a:r>
              <a:rPr lang="de-DE" altLang="de-DE" sz="2400" dirty="0">
                <a:solidFill>
                  <a:srgbClr val="E2001A"/>
                </a:solidFill>
              </a:rPr>
              <a:t>Praxiscurriculum: 4. Praxisphase</a:t>
            </a:r>
          </a:p>
        </p:txBody>
      </p:sp>
    </p:spTree>
    <p:extLst>
      <p:ext uri="{BB962C8B-B14F-4D97-AF65-F5344CB8AC3E}">
        <p14:creationId xmlns:p14="http://schemas.microsoft.com/office/powerpoint/2010/main" val="36816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55738"/>
            <a:ext cx="9417050" cy="4781550"/>
          </a:xfrm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Eigenverantwortliche Mitarbeit (Handlungskompetenzen)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2) Kennen lernen von Leitungsaufgaben (Selbst- und Handlungskompetenzen)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3) Bachelorarbeit (Wissenskompetenzen, Kurse A-F)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Ausbildungsinhalte, z.B.: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</a:t>
            </a:r>
            <a:r>
              <a:rPr lang="de-DE" altLang="de-DE" sz="1900" dirty="0"/>
              <a:t>Selbstständige und eigenverantwortliche Planung von Angeboten/Projekten </a:t>
            </a:r>
            <a:endParaRPr lang="de-DE" altLang="de-DE" sz="1900" dirty="0" smtClean="0"/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/>
              <a:t> </a:t>
            </a:r>
            <a:r>
              <a:rPr lang="de-DE" altLang="de-DE" sz="1900" dirty="0" smtClean="0"/>
              <a:t>Leitungsaufgaben, Öffentlichkeitsarbeit, Kooperationen, Kommunalpolitik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(Kurse A-F)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Aufgaben der Anleitung, z.B.: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Einbeziehen der Studierenden in Leitungsaufgaben und Öffentlichkeitsarbeit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Reflexion der verantworteten Angebote/Projekte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unterstützen und wohlwollend begleiten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5. Praxisphase</a:t>
            </a:r>
          </a:p>
        </p:txBody>
      </p:sp>
    </p:spTree>
    <p:extLst>
      <p:ext uri="{BB962C8B-B14F-4D97-AF65-F5344CB8AC3E}">
        <p14:creationId xmlns:p14="http://schemas.microsoft.com/office/powerpoint/2010/main" val="36579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524000"/>
            <a:ext cx="8915400" cy="4713288"/>
          </a:xfrm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Selbstständiges Arbeiten (Handlungs- und Selbstkompetenzen)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2) Leitungsaufgaben (Handlungs- und Selbstkompetenzen)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3) Bachelorarbeit (Wissenskompetenzen, Kurse G-L)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Ausbildungsinhalte, z.B.: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Verantwortliche Übernahme von Schwerpunkten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Beteiligung an konzeptionellen Überlegungen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(Kurse F-K)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dirty="0" smtClean="0"/>
              <a:t>                                          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Aufgaben der Anleitung, z.B.: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Einbezug/Reflexion in konzeptionelle Überlegungen und Planung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Abschließende Reflexion </a:t>
            </a:r>
            <a:r>
              <a:rPr lang="de-DE" altLang="de-DE" sz="1900" dirty="0"/>
              <a:t>der beruflichen Entwicklung der </a:t>
            </a:r>
            <a:r>
              <a:rPr lang="de-DE" altLang="de-DE" sz="1900" dirty="0" smtClean="0"/>
              <a:t>Studierenden</a:t>
            </a:r>
            <a:endParaRPr lang="de-DE" altLang="de-DE" sz="1900" dirty="0"/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Begleitung/Reflexion der Bachelorarbeit </a:t>
            </a:r>
          </a:p>
          <a:p>
            <a:pPr marL="0" indent="0" defTabSz="914400">
              <a:lnSpc>
                <a:spcPct val="80000"/>
              </a:lnSpc>
              <a:buNone/>
              <a:tabLst>
                <a:tab pos="2514600" algn="l"/>
              </a:tabLst>
            </a:pP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dirty="0" smtClean="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</a:t>
            </a:r>
            <a:r>
              <a:rPr lang="de-DE" altLang="de-DE" sz="2400" dirty="0">
                <a:solidFill>
                  <a:srgbClr val="E2001A"/>
                </a:solidFill>
              </a:rPr>
              <a:t>Praxiscurriculum: 6. Praxisphase</a:t>
            </a:r>
          </a:p>
        </p:txBody>
      </p:sp>
    </p:spTree>
    <p:extLst>
      <p:ext uri="{BB962C8B-B14F-4D97-AF65-F5344CB8AC3E}">
        <p14:creationId xmlns:p14="http://schemas.microsoft.com/office/powerpoint/2010/main" val="28725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1028D622-676E-C844-9577-52E4CF819B1B}" type="slidenum">
              <a:rPr lang="de-DE" sz="1200"/>
              <a:pPr algn="r" eaLnBrk="0" hangingPunct="0">
                <a:spcBef>
                  <a:spcPct val="0"/>
                </a:spcBef>
              </a:pPr>
              <a:t>3</a:t>
            </a:fld>
            <a:endParaRPr lang="de-DE" sz="12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C00000"/>
                </a:solidFill>
                <a:cs typeface="Arial" charset="0"/>
              </a:rPr>
              <a:t>Teil I </a:t>
            </a: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Kurze Informationen 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>zum Studium an der Dualen Hochschule Baden-Württemberg Stuttgart</a:t>
            </a:r>
            <a:br>
              <a:rPr lang="de-DE" sz="2900" dirty="0">
                <a:solidFill>
                  <a:srgbClr val="5C6971"/>
                </a:solidFill>
                <a:cs typeface="Arial" charset="0"/>
              </a:rPr>
            </a:br>
            <a:endParaRPr lang="de-DE" dirty="0">
              <a:solidFill>
                <a:srgbClr val="5C697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450388" y="179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de-DE" sz="2400">
              <a:latin typeface="Lucida Grande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49460" y="908720"/>
            <a:ext cx="8535988" cy="838200"/>
          </a:xfrm>
        </p:spPr>
        <p:txBody>
          <a:bodyPr/>
          <a:lstStyle/>
          <a:p>
            <a:pPr defTabSz="914400" eaLnBrk="1" hangingPunct="1"/>
            <a:r>
              <a:rPr lang="en-GB" dirty="0">
                <a:latin typeface="Arial" charset="0"/>
                <a:ea typeface="ＭＳ Ｐゴシック" charset="0"/>
                <a:cs typeface="Arial" charset="0"/>
              </a:rPr>
              <a:t>STANDORTE DER DHBW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30250" y="6350000"/>
            <a:ext cx="487045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1600" b="1" dirty="0">
                <a:solidFill>
                  <a:srgbClr val="E2001A"/>
                </a:solidFill>
                <a:sym typeface="Wingdings" charset="0"/>
              </a:rPr>
              <a:t> </a:t>
            </a:r>
            <a:r>
              <a:rPr lang="de-DE" sz="1600" b="1" dirty="0">
                <a:solidFill>
                  <a:srgbClr val="E2001A"/>
                </a:solidFill>
              </a:rPr>
              <a:t>INSGESAMT ÜBER </a:t>
            </a:r>
            <a:r>
              <a:rPr lang="de-DE" sz="1600" b="1" dirty="0" smtClean="0">
                <a:solidFill>
                  <a:srgbClr val="E2001A"/>
                </a:solidFill>
              </a:rPr>
              <a:t>33.000 </a:t>
            </a:r>
            <a:r>
              <a:rPr lang="de-DE" sz="1600" b="1" dirty="0">
                <a:solidFill>
                  <a:srgbClr val="E2001A"/>
                </a:solidFill>
              </a:rPr>
              <a:t>STUDIERENDE</a:t>
            </a:r>
            <a:br>
              <a:rPr lang="de-DE" sz="1600" b="1" dirty="0">
                <a:solidFill>
                  <a:srgbClr val="E2001A"/>
                </a:solidFill>
              </a:rPr>
            </a:br>
            <a:r>
              <a:rPr lang="de-DE" sz="1600" b="1" dirty="0">
                <a:solidFill>
                  <a:srgbClr val="E2001A"/>
                </a:solidFill>
              </a:rPr>
              <a:t/>
            </a:r>
            <a:br>
              <a:rPr lang="de-DE" sz="1600" b="1" dirty="0">
                <a:solidFill>
                  <a:srgbClr val="E2001A"/>
                </a:solidFill>
              </a:rPr>
            </a:br>
            <a:endParaRPr lang="de-DE" sz="1600" b="1" dirty="0">
              <a:solidFill>
                <a:srgbClr val="E2001A"/>
              </a:solidFill>
            </a:endParaRPr>
          </a:p>
          <a:p>
            <a:pPr eaLnBrk="0" hangingPunct="0">
              <a:spcBef>
                <a:spcPct val="0"/>
              </a:spcBef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247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9E0332F0-A495-7049-B8A7-36DD2B7FCEF8}" type="slidenum">
              <a:rPr lang="de-DE" sz="1200"/>
              <a:pPr algn="r" eaLnBrk="0" hangingPunct="0">
                <a:spcBef>
                  <a:spcPct val="0"/>
                </a:spcBef>
              </a:pPr>
              <a:t>4</a:t>
            </a:fld>
            <a:endParaRPr lang="de-DE" sz="1200"/>
          </a:p>
        </p:txBody>
      </p:sp>
      <p:pic>
        <p:nvPicPr>
          <p:cNvPr id="46082" name="Picture 2" descr="https://www.dhbw.de/typo3temp/pics/S_5337431bc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692696"/>
            <a:ext cx="6860218" cy="580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2072680" y="5289333"/>
            <a:ext cx="1800200" cy="648072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280592" y="5435932"/>
            <a:ext cx="83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Neu !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393160" y="2276872"/>
            <a:ext cx="828092" cy="504056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6321152" y="2996952"/>
            <a:ext cx="792088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7617296" y="3212976"/>
            <a:ext cx="792088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4808612" y="4581128"/>
            <a:ext cx="1512540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 flipH="1" flipV="1">
            <a:off x="8013340" y="3691198"/>
            <a:ext cx="828092" cy="6018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6771202" y="3501008"/>
            <a:ext cx="192621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6321152" y="4581128"/>
            <a:ext cx="2376264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8841432" y="4293096"/>
            <a:ext cx="93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Sozial-wesen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latin typeface="Arial" charset="0"/>
                <a:ea typeface="ＭＳ Ｐゴシック" charset="0"/>
              </a:rPr>
              <a:t/>
            </a:r>
            <a:br>
              <a:rPr lang="de-DE">
                <a:latin typeface="Arial" charset="0"/>
                <a:ea typeface="ＭＳ Ｐゴシック" charset="0"/>
              </a:rPr>
            </a:br>
            <a:endParaRPr lang="de-DE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de-DE" sz="2800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>
          <a:xfrm>
            <a:off x="416496" y="862608"/>
            <a:ext cx="9217025" cy="838200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</a:rPr>
              <a:t>STUDIENRICHTUNGEN AN DER FAKULTÄT </a:t>
            </a:r>
            <a:r>
              <a:rPr lang="de-DE" dirty="0" smtClean="0">
                <a:latin typeface="Arial" charset="0"/>
                <a:ea typeface="ＭＳ Ｐゴシック" charset="0"/>
              </a:rPr>
              <a:t>SOZIALWESEN IN STUTTGART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15924" y="2446338"/>
            <a:ext cx="4681091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Heimerziehung/</a:t>
            </a:r>
            <a:r>
              <a:rPr lang="de-DE" sz="2200" dirty="0" smtClean="0">
                <a:solidFill>
                  <a:schemeClr val="tx1"/>
                </a:solidFill>
              </a:rPr>
              <a:t>Erziehungshilfen I 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Heimerziehung/Erziehungshilfen II 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Soziale </a:t>
            </a:r>
            <a:r>
              <a:rPr lang="de-DE" sz="2200" dirty="0">
                <a:solidFill>
                  <a:schemeClr val="tx1"/>
                </a:solidFill>
              </a:rPr>
              <a:t>Arbeit in Pflege und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Rehabilitation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Dienste in der Jugend-,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Familien- und Sozialhilfe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Dienste in der Justiz</a:t>
            </a:r>
          </a:p>
          <a:p>
            <a:pPr defTabSz="912813">
              <a:spcBef>
                <a:spcPct val="50000"/>
              </a:spcBef>
            </a:pP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673080" y="2420938"/>
            <a:ext cx="403289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Arbeit im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Gesundheitswesen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Kinder- und </a:t>
            </a:r>
            <a:r>
              <a:rPr lang="de-DE" sz="2200" dirty="0" smtClean="0">
                <a:solidFill>
                  <a:schemeClr val="tx1"/>
                </a:solidFill>
              </a:rPr>
              <a:t>Jugendarbeit I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Kinder- und Jugendarbeit II</a:t>
            </a:r>
            <a:endParaRPr lang="de-DE" sz="2200" dirty="0">
              <a:solidFill>
                <a:schemeClr val="tx1"/>
              </a:solidFill>
            </a:endParaRP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Arbeit in der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Elementarpädagogik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Arbeit, Integration und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Soziale Sicherung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2813" eaLnBrk="0" hangingPunct="0">
              <a:spcBef>
                <a:spcPct val="0"/>
              </a:spcBef>
            </a:pPr>
            <a:r>
              <a:rPr lang="de-DE" sz="1200"/>
              <a:t>Seite </a:t>
            </a:r>
            <a:fld id="{993CCB7F-52D9-384E-A90B-23B5D67922C2}" type="slidenum">
              <a:rPr lang="de-DE" sz="1200"/>
              <a:pPr algn="r" defTabSz="912813" eaLnBrk="0" hangingPunct="0">
                <a:spcBef>
                  <a:spcPct val="0"/>
                </a:spcBef>
              </a:pPr>
              <a:t>6</a:t>
            </a:fld>
            <a:endParaRPr lang="de-DE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836712"/>
            <a:ext cx="8535988" cy="838200"/>
          </a:xfrm>
        </p:spPr>
        <p:txBody>
          <a:bodyPr/>
          <a:lstStyle/>
          <a:p>
            <a:pPr eaLnBrk="1" hangingPunct="1"/>
            <a:r>
              <a:rPr lang="de-DE" dirty="0">
                <a:latin typeface="Arial" charset="0"/>
                <a:ea typeface="ＭＳ Ｐゴシック" charset="0"/>
              </a:rPr>
              <a:t>GRUNDSÄTZLICHES ZUM DUALEN STUDIUM AN DER </a:t>
            </a:r>
            <a:br>
              <a:rPr lang="de-DE" dirty="0">
                <a:latin typeface="Arial" charset="0"/>
                <a:ea typeface="ＭＳ Ｐゴシック" charset="0"/>
              </a:rPr>
            </a:br>
            <a:r>
              <a:rPr lang="de-DE" dirty="0" smtClean="0">
                <a:latin typeface="Arial" charset="0"/>
                <a:ea typeface="ＭＳ Ｐゴシック" charset="0"/>
              </a:rPr>
              <a:t>FAKULTÄT SOZIALWESEN DER DHBW STUTTGART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296863" y="2132856"/>
            <a:ext cx="94805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49263" algn="l"/>
              </a:tabLst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tabLst>
                <a:tab pos="449263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tabLst>
                <a:tab pos="4492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tabLst>
                <a:tab pos="449263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0" hangingPunct="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>
                <a:sym typeface="Wingdings 3" charset="0"/>
              </a:rPr>
              <a:t>Anstellung </a:t>
            </a:r>
            <a:r>
              <a:rPr lang="de-DE" sz="2000" dirty="0" smtClean="0">
                <a:sym typeface="Wingdings 3" charset="0"/>
              </a:rPr>
              <a:t>und </a:t>
            </a:r>
            <a:r>
              <a:rPr lang="de-DE" sz="2000" dirty="0"/>
              <a:t>Ausbildungsvergütung während des gesamten Studiums </a:t>
            </a:r>
            <a:br>
              <a:rPr lang="de-DE" sz="2000" dirty="0"/>
            </a:br>
            <a:r>
              <a:rPr lang="de-DE" sz="2000" dirty="0"/>
              <a:t>=&gt; </a:t>
            </a:r>
            <a:r>
              <a:rPr lang="de-DE" sz="2000" dirty="0" smtClean="0">
                <a:solidFill>
                  <a:srgbClr val="C00000"/>
                </a:solidFill>
              </a:rPr>
              <a:t>Mindestsätze!!!!</a:t>
            </a:r>
            <a:r>
              <a:rPr lang="de-DE" sz="2000" dirty="0" smtClean="0"/>
              <a:t> (</a:t>
            </a:r>
            <a:r>
              <a:rPr lang="de-DE" sz="1600" dirty="0">
                <a:solidFill>
                  <a:srgbClr val="C00000"/>
                </a:solidFill>
              </a:rPr>
              <a:t>nur in Ausnahmefällen 70%!!</a:t>
            </a:r>
            <a:r>
              <a:rPr lang="de-DE" sz="2000" dirty="0"/>
              <a:t>)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=&gt; </a:t>
            </a:r>
            <a:r>
              <a:rPr lang="de-DE" sz="2000" dirty="0">
                <a:solidFill>
                  <a:srgbClr val="C00000"/>
                </a:solidFill>
              </a:rPr>
              <a:t>Praxisanleitung</a:t>
            </a:r>
            <a:r>
              <a:rPr lang="de-DE" sz="2000" dirty="0"/>
              <a:t> während </a:t>
            </a:r>
            <a:r>
              <a:rPr lang="de-DE" sz="2000" dirty="0" smtClean="0"/>
              <a:t>der Praxis </a:t>
            </a:r>
            <a:r>
              <a:rPr lang="de-DE" sz="2000" u="sng" dirty="0">
                <a:solidFill>
                  <a:srgbClr val="C00000"/>
                </a:solidFill>
              </a:rPr>
              <a:t>muss</a:t>
            </a:r>
            <a:r>
              <a:rPr lang="de-DE" sz="2000" dirty="0"/>
              <a:t> gewährleistet sein!</a:t>
            </a:r>
          </a:p>
          <a:p>
            <a:pPr lvl="1" eaLnBrk="0" hangingPunct="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/>
              <a:t>Blockstudium: </a:t>
            </a:r>
            <a:r>
              <a:rPr lang="de-DE" sz="2000" dirty="0"/>
              <a:t>ein Semester = 3 Monate Theorie und 3 Monate Praxis </a:t>
            </a:r>
            <a:br>
              <a:rPr lang="de-DE" sz="2000" dirty="0"/>
            </a:br>
            <a:r>
              <a:rPr lang="de-DE" sz="2000" dirty="0"/>
              <a:t>=&gt; </a:t>
            </a:r>
            <a:r>
              <a:rPr lang="de-DE" sz="2000" dirty="0">
                <a:solidFill>
                  <a:srgbClr val="C00000"/>
                </a:solidFill>
              </a:rPr>
              <a:t>Keine Semesterferien</a:t>
            </a:r>
            <a:r>
              <a:rPr lang="de-DE" sz="2000" dirty="0"/>
              <a:t>; Jahresurlaub ist in </a:t>
            </a:r>
            <a:r>
              <a:rPr lang="de-DE" sz="2000" dirty="0">
                <a:solidFill>
                  <a:srgbClr val="C00000"/>
                </a:solidFill>
              </a:rPr>
              <a:t>Praxisphasen</a:t>
            </a:r>
            <a:r>
              <a:rPr lang="de-DE" sz="2000" dirty="0"/>
              <a:t> zu nehmen</a:t>
            </a:r>
            <a:br>
              <a:rPr lang="de-DE" sz="2000" dirty="0"/>
            </a:br>
            <a:r>
              <a:rPr lang="de-DE" sz="2000" dirty="0"/>
              <a:t>=&gt; </a:t>
            </a:r>
            <a:r>
              <a:rPr lang="de-DE" sz="2000" dirty="0">
                <a:solidFill>
                  <a:srgbClr val="C00000"/>
                </a:solidFill>
              </a:rPr>
              <a:t>Fremdpraktikum</a:t>
            </a:r>
            <a:r>
              <a:rPr lang="de-DE" sz="2000" dirty="0"/>
              <a:t> </a:t>
            </a:r>
            <a:r>
              <a:rPr lang="de-DE" sz="2000" dirty="0" smtClean="0"/>
              <a:t>(i.d.R. in </a:t>
            </a:r>
            <a:r>
              <a:rPr lang="de-DE" sz="2000" dirty="0"/>
              <a:t>der Praxisphase des 3. </a:t>
            </a:r>
            <a:r>
              <a:rPr lang="de-DE" sz="2000" dirty="0" smtClean="0"/>
              <a:t>Semesters)</a:t>
            </a:r>
            <a:endParaRPr lang="de-DE" sz="2000" dirty="0"/>
          </a:p>
          <a:p>
            <a:pPr lvl="1" eaLnBrk="0" hangingPunct="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/>
              <a:t>Abschluss: </a:t>
            </a:r>
            <a:r>
              <a:rPr lang="de-DE" sz="2000" dirty="0">
                <a:solidFill>
                  <a:srgbClr val="C00000"/>
                </a:solidFill>
              </a:rPr>
              <a:t>Bachelor </a:t>
            </a:r>
            <a:r>
              <a:rPr lang="de-DE" sz="2000" dirty="0" err="1">
                <a:solidFill>
                  <a:srgbClr val="C00000"/>
                </a:solidFill>
              </a:rPr>
              <a:t>of</a:t>
            </a: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err="1">
                <a:solidFill>
                  <a:srgbClr val="C00000"/>
                </a:solidFill>
              </a:rPr>
              <a:t>Arts</a:t>
            </a: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/>
              <a:t>(BA) in Sozialer Arbeit </a:t>
            </a:r>
            <a:r>
              <a:rPr lang="de-DE" sz="2000" dirty="0" smtClean="0"/>
              <a:t>(210 ECTS-Punkte) </a:t>
            </a:r>
            <a:r>
              <a:rPr lang="de-DE" sz="2000" dirty="0"/>
              <a:t>und </a:t>
            </a:r>
            <a:r>
              <a:rPr lang="de-DE" sz="2000" dirty="0">
                <a:solidFill>
                  <a:srgbClr val="C00000"/>
                </a:solidFill>
              </a:rPr>
              <a:t>staatliche Anerkennung </a:t>
            </a:r>
            <a:r>
              <a:rPr lang="de-DE" sz="2000" dirty="0"/>
              <a:t>als </a:t>
            </a:r>
            <a:r>
              <a:rPr lang="de-DE" sz="2000" dirty="0" err="1"/>
              <a:t>SozialpädagogIn</a:t>
            </a:r>
            <a:r>
              <a:rPr lang="de-DE" sz="2000" dirty="0"/>
              <a:t>/</a:t>
            </a:r>
            <a:r>
              <a:rPr lang="de-DE" sz="2000" dirty="0" err="1"/>
              <a:t>SozialarbeiterIn</a:t>
            </a:r>
            <a:r>
              <a:rPr lang="de-DE" sz="2000" dirty="0"/>
              <a:t> </a:t>
            </a:r>
          </a:p>
          <a:p>
            <a:pPr lvl="1" eaLnBrk="0" hangingPunct="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2F03BFA3-3B40-B94A-9749-6ABD7554FC6B}" type="slidenum">
              <a:rPr lang="de-DE" sz="1200"/>
              <a:pPr algn="r" eaLnBrk="0" hangingPunct="0">
                <a:spcBef>
                  <a:spcPct val="0"/>
                </a:spcBef>
              </a:pPr>
              <a:t>7</a:t>
            </a:fld>
            <a:endParaRPr lang="de-DE" sz="12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C00000"/>
                </a:solidFill>
                <a:cs typeface="Arial" charset="0"/>
              </a:rPr>
              <a:t>Teil II </a:t>
            </a: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5C6971"/>
                </a:solidFill>
                <a:cs typeface="Arial" charset="0"/>
              </a:rPr>
              <a:t>Verzahnung von Theorie und Praxis 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und die Rolle der </a:t>
            </a:r>
            <a:r>
              <a:rPr lang="de-DE" sz="2900" dirty="0" err="1" smtClean="0">
                <a:solidFill>
                  <a:srgbClr val="5C6971"/>
                </a:solidFill>
                <a:cs typeface="Arial" charset="0"/>
              </a:rPr>
              <a:t>Studiengangsleitung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 im 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>Dualen 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Studium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>
                <a:solidFill>
                  <a:srgbClr val="5C6971"/>
                </a:solidFill>
                <a:cs typeface="Arial" charset="0"/>
              </a:rPr>
            </a:br>
            <a:endParaRPr lang="de-DE" dirty="0">
              <a:solidFill>
                <a:srgbClr val="5C697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9460" y="90872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/>
          <a:p>
            <a:pPr>
              <a:spcBef>
                <a:spcPct val="0"/>
              </a:spcBef>
            </a:pPr>
            <a:r>
              <a:rPr lang="en-GB" sz="2200" dirty="0">
                <a:solidFill>
                  <a:srgbClr val="E2001A"/>
                </a:solidFill>
              </a:rPr>
              <a:t>DER ABLAUF EINES STUDIUMS AN DER DHBW</a:t>
            </a:r>
            <a:br>
              <a:rPr lang="en-GB" sz="2200" dirty="0">
                <a:solidFill>
                  <a:srgbClr val="E2001A"/>
                </a:solidFill>
              </a:rPr>
            </a:br>
            <a:endParaRPr lang="en-GB" sz="2200" dirty="0">
              <a:solidFill>
                <a:srgbClr val="E2001A"/>
              </a:solidFill>
            </a:endParaRPr>
          </a:p>
        </p:txBody>
      </p:sp>
      <p:sp>
        <p:nvSpPr>
          <p:cNvPr id="17411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617C1B42-04A2-8A4F-A87F-7CEAF3845264}" type="slidenum">
              <a:rPr lang="de-DE" sz="1200"/>
              <a:pPr algn="r" eaLnBrk="0" hangingPunct="0">
                <a:spcBef>
                  <a:spcPct val="0"/>
                </a:spcBef>
              </a:pPr>
              <a:t>8</a:t>
            </a:fld>
            <a:endParaRPr lang="de-DE" sz="1200"/>
          </a:p>
        </p:txBody>
      </p:sp>
      <p:sp>
        <p:nvSpPr>
          <p:cNvPr id="17412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2813" eaLnBrk="0" hangingPunct="0">
              <a:spcBef>
                <a:spcPct val="0"/>
              </a:spcBef>
            </a:pPr>
            <a:r>
              <a:rPr lang="de-DE" sz="1200"/>
              <a:t>Seite </a:t>
            </a:r>
            <a:fld id="{61A88D95-A5BE-264B-9CF7-D4B362B17EA2}" type="slidenum">
              <a:rPr lang="de-DE" sz="1200"/>
              <a:pPr algn="r" defTabSz="912813" eaLnBrk="0" hangingPunct="0">
                <a:spcBef>
                  <a:spcPct val="0"/>
                </a:spcBef>
              </a:pPr>
              <a:t>8</a:t>
            </a:fld>
            <a:endParaRPr lang="de-DE" sz="120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73050" y="2781300"/>
            <a:ext cx="3024188" cy="433388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1. Studienjahr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440113" y="2781300"/>
            <a:ext cx="3025775" cy="431800"/>
          </a:xfrm>
          <a:prstGeom prst="rect">
            <a:avLst/>
          </a:prstGeom>
          <a:solidFill>
            <a:srgbClr val="99CC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2. Studienjahr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6608763" y="2781300"/>
            <a:ext cx="3024187" cy="433388"/>
          </a:xfrm>
          <a:prstGeom prst="rect">
            <a:avLst/>
          </a:prstGeom>
          <a:solidFill>
            <a:srgbClr val="3366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3. Studienjahr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415925" y="35734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endParaRPr lang="de-DE" sz="1800">
              <a:solidFill>
                <a:schemeClr val="tx1"/>
              </a:solidFill>
            </a:endParaRPr>
          </a:p>
        </p:txBody>
      </p:sp>
      <p:grpSp>
        <p:nvGrpSpPr>
          <p:cNvPr id="17417" name="Group 11"/>
          <p:cNvGrpSpPr>
            <a:grpSpLocks/>
          </p:cNvGrpSpPr>
          <p:nvPr/>
        </p:nvGrpSpPr>
        <p:grpSpPr bwMode="auto">
          <a:xfrm>
            <a:off x="273050" y="3429000"/>
            <a:ext cx="3025775" cy="1152525"/>
            <a:chOff x="262" y="2160"/>
            <a:chExt cx="1906" cy="726"/>
          </a:xfrm>
        </p:grpSpPr>
        <p:grpSp>
          <p:nvGrpSpPr>
            <p:cNvPr id="17507" name="Group 12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516" name="Rectangle 13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17" name="Group 14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21" name="AutoShape 15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18" name="Group 17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19" name="AutoShape 18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2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508" name="Group 20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509" name="Rectangle 21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10" name="Group 22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14" name="AutoShape 23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1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11" name="Group 25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12" name="AutoShape 26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1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18" name="Group 28"/>
          <p:cNvGrpSpPr>
            <a:grpSpLocks/>
          </p:cNvGrpSpPr>
          <p:nvPr/>
        </p:nvGrpSpPr>
        <p:grpSpPr bwMode="auto">
          <a:xfrm>
            <a:off x="3440113" y="3429000"/>
            <a:ext cx="3025775" cy="1152525"/>
            <a:chOff x="262" y="2160"/>
            <a:chExt cx="1906" cy="726"/>
          </a:xfrm>
        </p:grpSpPr>
        <p:grpSp>
          <p:nvGrpSpPr>
            <p:cNvPr id="17491" name="Group 29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500" name="Rectangle 30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01" name="Group 31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05" name="AutoShape 32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0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02" name="Group 34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03" name="AutoShape 35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92" name="Group 37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493" name="Rectangle 38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94" name="Group 39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98" name="AutoShape 40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95" name="Group 42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96" name="AutoShape 43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19" name="Group 45"/>
          <p:cNvGrpSpPr>
            <a:grpSpLocks/>
          </p:cNvGrpSpPr>
          <p:nvPr/>
        </p:nvGrpSpPr>
        <p:grpSpPr bwMode="auto">
          <a:xfrm>
            <a:off x="6608763" y="3429000"/>
            <a:ext cx="3025775" cy="1152525"/>
            <a:chOff x="262" y="2160"/>
            <a:chExt cx="1906" cy="726"/>
          </a:xfrm>
        </p:grpSpPr>
        <p:grpSp>
          <p:nvGrpSpPr>
            <p:cNvPr id="17475" name="Group 46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484" name="Rectangle 47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85" name="Group 48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89" name="AutoShape 49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86" name="Group 51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87" name="AutoShape 52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76" name="Group 54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477" name="Rectangle 55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78" name="Group 56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82" name="AutoShape 57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79" name="Group 59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80" name="AutoShape 60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sp>
        <p:nvSpPr>
          <p:cNvPr id="17420" name="Text Box 62"/>
          <p:cNvSpPr txBox="1">
            <a:spLocks noChangeArrowheads="1"/>
          </p:cNvSpPr>
          <p:nvPr/>
        </p:nvSpPr>
        <p:spPr bwMode="auto">
          <a:xfrm>
            <a:off x="4305300" y="40767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FP</a:t>
            </a:r>
          </a:p>
        </p:txBody>
      </p:sp>
      <p:grpSp>
        <p:nvGrpSpPr>
          <p:cNvPr id="17421" name="Group 63"/>
          <p:cNvGrpSpPr>
            <a:grpSpLocks/>
          </p:cNvGrpSpPr>
          <p:nvPr/>
        </p:nvGrpSpPr>
        <p:grpSpPr bwMode="auto">
          <a:xfrm>
            <a:off x="273050" y="4868863"/>
            <a:ext cx="3025775" cy="1152525"/>
            <a:chOff x="172" y="3067"/>
            <a:chExt cx="1906" cy="726"/>
          </a:xfrm>
        </p:grpSpPr>
        <p:grpSp>
          <p:nvGrpSpPr>
            <p:cNvPr id="17459" name="Group 64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68" name="Rectangle 65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69" name="Group 66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73" name="AutoShape 67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7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70" name="Group 69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71" name="AutoShape 70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72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60" name="Group 72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61" name="Rectangle 73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62" name="Group 74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66" name="AutoShape 75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67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63" name="Group 77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64" name="AutoShape 78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6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22" name="Group 80"/>
          <p:cNvGrpSpPr>
            <a:grpSpLocks/>
          </p:cNvGrpSpPr>
          <p:nvPr/>
        </p:nvGrpSpPr>
        <p:grpSpPr bwMode="auto">
          <a:xfrm>
            <a:off x="3440113" y="4868863"/>
            <a:ext cx="3025775" cy="1152525"/>
            <a:chOff x="172" y="3067"/>
            <a:chExt cx="1906" cy="726"/>
          </a:xfrm>
        </p:grpSpPr>
        <p:grpSp>
          <p:nvGrpSpPr>
            <p:cNvPr id="17443" name="Group 81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52" name="Rectangle 82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53" name="Group 83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57" name="AutoShape 84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8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54" name="Group 86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55" name="AutoShape 87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44" name="Group 89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45" name="Rectangle 90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46" name="Group 91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50" name="AutoShape 92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1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47" name="Group 94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48" name="AutoShape 95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9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23" name="Group 97"/>
          <p:cNvGrpSpPr>
            <a:grpSpLocks/>
          </p:cNvGrpSpPr>
          <p:nvPr/>
        </p:nvGrpSpPr>
        <p:grpSpPr bwMode="auto">
          <a:xfrm>
            <a:off x="6608763" y="4868863"/>
            <a:ext cx="3025775" cy="1152525"/>
            <a:chOff x="172" y="3067"/>
            <a:chExt cx="1906" cy="726"/>
          </a:xfrm>
        </p:grpSpPr>
        <p:grpSp>
          <p:nvGrpSpPr>
            <p:cNvPr id="17427" name="Group 98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36" name="Rectangle 99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37" name="Group 100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2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38" name="Group 103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39" name="AutoShape 104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28" name="Group 106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29" name="Rectangle 107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30" name="Group 108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34" name="AutoShape 109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35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31" name="Group 111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32" name="AutoShape 112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3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sp>
        <p:nvSpPr>
          <p:cNvPr id="17424" name="Text Box 114"/>
          <p:cNvSpPr txBox="1">
            <a:spLocks noChangeArrowheads="1"/>
          </p:cNvSpPr>
          <p:nvPr/>
        </p:nvSpPr>
        <p:spPr bwMode="auto">
          <a:xfrm>
            <a:off x="3584575" y="55165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FP</a:t>
            </a:r>
          </a:p>
        </p:txBody>
      </p:sp>
      <p:sp>
        <p:nvSpPr>
          <p:cNvPr id="17425" name="Text Box 115"/>
          <p:cNvSpPr txBox="1">
            <a:spLocks noChangeArrowheads="1"/>
          </p:cNvSpPr>
          <p:nvPr/>
        </p:nvSpPr>
        <p:spPr bwMode="auto">
          <a:xfrm>
            <a:off x="7473950" y="40767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BA</a:t>
            </a:r>
          </a:p>
        </p:txBody>
      </p:sp>
      <p:sp>
        <p:nvSpPr>
          <p:cNvPr id="17426" name="Text Box 116"/>
          <p:cNvSpPr txBox="1">
            <a:spLocks noChangeArrowheads="1"/>
          </p:cNvSpPr>
          <p:nvPr/>
        </p:nvSpPr>
        <p:spPr bwMode="auto">
          <a:xfrm>
            <a:off x="8266113" y="551656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nhaltsplatzhalter 2"/>
          <p:cNvSpPr>
            <a:spLocks noGrp="1"/>
          </p:cNvSpPr>
          <p:nvPr>
            <p:ph idx="4294967295"/>
          </p:nvPr>
        </p:nvSpPr>
        <p:spPr>
          <a:xfrm>
            <a:off x="416496" y="923528"/>
            <a:ext cx="9144000" cy="3657600"/>
          </a:xfrm>
        </p:spPr>
        <p:txBody>
          <a:bodyPr/>
          <a:lstStyle/>
          <a:p>
            <a:pPr>
              <a:buFontTx/>
              <a:buNone/>
            </a:pPr>
            <a:r>
              <a:rPr lang="de-DE" sz="2200" dirty="0">
                <a:solidFill>
                  <a:srgbClr val="C00000"/>
                </a:solidFill>
                <a:latin typeface="Arial" charset="0"/>
                <a:ea typeface="ＭＳ Ｐゴシック" charset="0"/>
                <a:sym typeface="Wingdings 3" charset="0"/>
              </a:rPr>
              <a:t>THEORIEPHASEN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>
                <a:latin typeface="Arial" charset="0"/>
                <a:ea typeface="ＭＳ Ｐゴシック" charset="0"/>
              </a:rPr>
              <a:t>Modularisiertes Studium: Jedes Modul muss bestanden werden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</a:rPr>
              <a:t>Schwerpunkt: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generalistisches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Studium 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 typeface="Wingdings 3" charset="0"/>
              <a:buChar char="]"/>
            </a:pPr>
            <a:endParaRPr lang="de-DE" sz="1600" b="1" dirty="0">
              <a:latin typeface="Arial" charset="0"/>
              <a:ea typeface="ＭＳ Ｐゴシック" charset="0"/>
            </a:endParaRPr>
          </a:p>
          <a:p>
            <a:endParaRPr lang="de-DE" sz="2300" dirty="0">
              <a:latin typeface="Arial" charset="0"/>
              <a:ea typeface="ＭＳ Ｐゴシック" charset="0"/>
            </a:endParaRPr>
          </a:p>
        </p:txBody>
      </p:sp>
      <p:sp>
        <p:nvSpPr>
          <p:cNvPr id="19459" name="Datumsplatzhalter 3"/>
          <p:cNvSpPr txBox="1">
            <a:spLocks noGrp="1"/>
          </p:cNvSpPr>
          <p:nvPr/>
        </p:nvSpPr>
        <p:spPr bwMode="auto">
          <a:xfrm>
            <a:off x="7400925" y="412750"/>
            <a:ext cx="19716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9DE01E65-D5E1-8944-BC09-3A54EC18ED2E}" type="datetime1">
              <a:rPr lang="de-DE" sz="1200"/>
              <a:pPr algn="r" eaLnBrk="0" hangingPunct="0">
                <a:spcBef>
                  <a:spcPct val="0"/>
                </a:spcBef>
              </a:pPr>
              <a:t>18.12.2017</a:t>
            </a:fld>
            <a:endParaRPr lang="de-DE" sz="1400"/>
          </a:p>
        </p:txBody>
      </p:sp>
      <p:sp>
        <p:nvSpPr>
          <p:cNvPr id="19460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63ACA485-1E01-0C49-9B71-FF84089240D8}" type="slidenum">
              <a:rPr lang="de-DE" sz="1200"/>
              <a:pPr algn="r" eaLnBrk="0" hangingPunct="0">
                <a:spcBef>
                  <a:spcPct val="0"/>
                </a:spcBef>
              </a:pPr>
              <a:t>9</a:t>
            </a:fld>
            <a:endParaRPr lang="de-DE" sz="1200"/>
          </a:p>
        </p:txBody>
      </p:sp>
      <p:sp>
        <p:nvSpPr>
          <p:cNvPr id="19461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8063F896-1165-0243-8A2E-F430E0BD7C92}" type="slidenum">
              <a:rPr lang="de-DE" sz="1200"/>
              <a:pPr algn="r" eaLnBrk="0" hangingPunct="0">
                <a:spcBef>
                  <a:spcPct val="0"/>
                </a:spcBef>
              </a:pPr>
              <a:t>9</a:t>
            </a:fld>
            <a:endParaRPr lang="de-DE" sz="1200"/>
          </a:p>
        </p:txBody>
      </p:sp>
      <p:grpSp>
        <p:nvGrpSpPr>
          <p:cNvPr id="19462" name="Group 36"/>
          <p:cNvGrpSpPr>
            <a:grpSpLocks/>
          </p:cNvGrpSpPr>
          <p:nvPr/>
        </p:nvGrpSpPr>
        <p:grpSpPr bwMode="auto">
          <a:xfrm>
            <a:off x="2432050" y="3138488"/>
            <a:ext cx="6264275" cy="3170237"/>
            <a:chOff x="625" y="1162"/>
            <a:chExt cx="4627" cy="2767"/>
          </a:xfrm>
        </p:grpSpPr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>
              <a:off x="1895" y="1571"/>
              <a:ext cx="2041" cy="1905"/>
            </a:xfrm>
            <a:prstGeom prst="ellipse">
              <a:avLst/>
            </a:prstGeom>
            <a:gradFill rotWithShape="1">
              <a:gsLst>
                <a:gs pos="0">
                  <a:srgbClr val="E2001A"/>
                </a:gs>
                <a:gs pos="50000">
                  <a:srgbClr val="F398A3"/>
                </a:gs>
                <a:gs pos="100000">
                  <a:srgbClr val="E2001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4" name="Text Box 7"/>
            <p:cNvSpPr txBox="1">
              <a:spLocks noChangeArrowheads="1"/>
            </p:cNvSpPr>
            <p:nvPr/>
          </p:nvSpPr>
          <p:spPr bwMode="auto">
            <a:xfrm>
              <a:off x="2394" y="2205"/>
              <a:ext cx="998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defTabSz="912813">
                <a:spcBef>
                  <a:spcPct val="50000"/>
                </a:spcBef>
              </a:pPr>
              <a:r>
                <a:rPr lang="de-DE" sz="1600" b="1" dirty="0">
                  <a:solidFill>
                    <a:schemeClr val="tx1"/>
                  </a:solidFill>
                </a:rPr>
                <a:t>Theorie-phasen</a:t>
              </a:r>
            </a:p>
          </p:txBody>
        </p:sp>
        <p:grpSp>
          <p:nvGrpSpPr>
            <p:cNvPr id="19465" name="Group 8"/>
            <p:cNvGrpSpPr>
              <a:grpSpLocks/>
            </p:cNvGrpSpPr>
            <p:nvPr/>
          </p:nvGrpSpPr>
          <p:grpSpPr bwMode="auto">
            <a:xfrm>
              <a:off x="3573" y="1661"/>
              <a:ext cx="1542" cy="590"/>
              <a:chOff x="489" y="2795"/>
              <a:chExt cx="1542" cy="635"/>
            </a:xfrm>
          </p:grpSpPr>
          <p:sp>
            <p:nvSpPr>
              <p:cNvPr id="133129" name="Oval 9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30" name="Text Box 10"/>
              <p:cNvSpPr txBox="1">
                <a:spLocks noChangeArrowheads="1"/>
              </p:cNvSpPr>
              <p:nvPr/>
            </p:nvSpPr>
            <p:spPr bwMode="auto">
              <a:xfrm>
                <a:off x="625" y="2977"/>
                <a:ext cx="1225" cy="316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Psychologie</a:t>
                </a:r>
              </a:p>
            </p:txBody>
          </p:sp>
        </p:grpSp>
        <p:grpSp>
          <p:nvGrpSpPr>
            <p:cNvPr id="19466" name="Group 11"/>
            <p:cNvGrpSpPr>
              <a:grpSpLocks/>
            </p:cNvGrpSpPr>
            <p:nvPr/>
          </p:nvGrpSpPr>
          <p:grpSpPr bwMode="auto">
            <a:xfrm>
              <a:off x="2757" y="3294"/>
              <a:ext cx="1497" cy="635"/>
              <a:chOff x="2802" y="3113"/>
              <a:chExt cx="1497" cy="635"/>
            </a:xfrm>
          </p:grpSpPr>
          <p:sp>
            <p:nvSpPr>
              <p:cNvPr id="133132" name="Oval 12"/>
              <p:cNvSpPr>
                <a:spLocks noChangeArrowheads="1"/>
              </p:cNvSpPr>
              <p:nvPr/>
            </p:nvSpPr>
            <p:spPr bwMode="auto">
              <a:xfrm>
                <a:off x="2802" y="3113"/>
                <a:ext cx="1497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9519" name="Text Box 13"/>
              <p:cNvSpPr txBox="1">
                <a:spLocks noChangeArrowheads="1"/>
              </p:cNvSpPr>
              <p:nvPr/>
            </p:nvSpPr>
            <p:spPr bwMode="auto">
              <a:xfrm>
                <a:off x="2802" y="3205"/>
                <a:ext cx="1478" cy="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08080">
                        <a:alpha val="2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rgbClr val="5C697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defTabSz="912813">
                  <a:spcBef>
                    <a:spcPct val="50000"/>
                  </a:spcBef>
                </a:pPr>
                <a:r>
                  <a:rPr lang="de-DE" sz="800" b="1">
                    <a:solidFill>
                      <a:schemeClr val="bg1"/>
                    </a:solidFill>
                  </a:rPr>
                  <a:t/>
                </a:r>
                <a:br>
                  <a:rPr lang="de-DE" sz="800" b="1">
                    <a:solidFill>
                      <a:schemeClr val="bg1"/>
                    </a:solidFill>
                  </a:rPr>
                </a:br>
                <a:r>
                  <a:rPr lang="de-DE" sz="1600" b="1">
                    <a:solidFill>
                      <a:schemeClr val="bg1"/>
                    </a:solidFill>
                  </a:rPr>
                  <a:t>Pädagogik</a:t>
                </a:r>
              </a:p>
            </p:txBody>
          </p:sp>
        </p:grpSp>
        <p:grpSp>
          <p:nvGrpSpPr>
            <p:cNvPr id="19467" name="Group 14"/>
            <p:cNvGrpSpPr>
              <a:grpSpLocks/>
            </p:cNvGrpSpPr>
            <p:nvPr/>
          </p:nvGrpSpPr>
          <p:grpSpPr bwMode="auto">
            <a:xfrm>
              <a:off x="2575" y="1162"/>
              <a:ext cx="1542" cy="590"/>
              <a:chOff x="489" y="2795"/>
              <a:chExt cx="1542" cy="635"/>
            </a:xfrm>
          </p:grpSpPr>
          <p:sp>
            <p:nvSpPr>
              <p:cNvPr id="133135" name="Oval 15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36" name="Text Box 16"/>
              <p:cNvSpPr txBox="1">
                <a:spLocks noChangeArrowheads="1"/>
              </p:cNvSpPr>
              <p:nvPr/>
            </p:nvSpPr>
            <p:spPr bwMode="auto">
              <a:xfrm>
                <a:off x="625" y="2977"/>
                <a:ext cx="1225" cy="316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Soziologie</a:t>
                </a:r>
              </a:p>
            </p:txBody>
          </p:sp>
        </p:grpSp>
        <p:grpSp>
          <p:nvGrpSpPr>
            <p:cNvPr id="19468" name="Group 17"/>
            <p:cNvGrpSpPr>
              <a:grpSpLocks/>
            </p:cNvGrpSpPr>
            <p:nvPr/>
          </p:nvGrpSpPr>
          <p:grpSpPr bwMode="auto">
            <a:xfrm>
              <a:off x="625" y="2614"/>
              <a:ext cx="1542" cy="590"/>
              <a:chOff x="489" y="2795"/>
              <a:chExt cx="1542" cy="635"/>
            </a:xfrm>
          </p:grpSpPr>
          <p:sp>
            <p:nvSpPr>
              <p:cNvPr id="133138" name="Oval 18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625" y="2975"/>
                <a:ext cx="1225" cy="316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Recht</a:t>
                </a:r>
              </a:p>
            </p:txBody>
          </p:sp>
        </p:grpSp>
        <p:grpSp>
          <p:nvGrpSpPr>
            <p:cNvPr id="19469" name="Group 20"/>
            <p:cNvGrpSpPr>
              <a:grpSpLocks/>
            </p:cNvGrpSpPr>
            <p:nvPr/>
          </p:nvGrpSpPr>
          <p:grpSpPr bwMode="auto">
            <a:xfrm>
              <a:off x="1079" y="1344"/>
              <a:ext cx="1542" cy="589"/>
              <a:chOff x="489" y="2795"/>
              <a:chExt cx="1542" cy="635"/>
            </a:xfrm>
          </p:grpSpPr>
          <p:sp>
            <p:nvSpPr>
              <p:cNvPr id="133141" name="Oval 21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42" name="Text Box 22"/>
              <p:cNvSpPr txBox="1">
                <a:spLocks noChangeArrowheads="1"/>
              </p:cNvSpPr>
              <p:nvPr/>
            </p:nvSpPr>
            <p:spPr bwMode="auto">
              <a:xfrm>
                <a:off x="625" y="2974"/>
                <a:ext cx="1225" cy="317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Philosophie</a:t>
                </a:r>
              </a:p>
            </p:txBody>
          </p:sp>
        </p:grpSp>
        <p:grpSp>
          <p:nvGrpSpPr>
            <p:cNvPr id="19470" name="Group 23"/>
            <p:cNvGrpSpPr>
              <a:grpSpLocks/>
            </p:cNvGrpSpPr>
            <p:nvPr/>
          </p:nvGrpSpPr>
          <p:grpSpPr bwMode="auto">
            <a:xfrm>
              <a:off x="670" y="1979"/>
              <a:ext cx="1542" cy="589"/>
              <a:chOff x="489" y="2795"/>
              <a:chExt cx="1542" cy="635"/>
            </a:xfrm>
          </p:grpSpPr>
          <p:sp>
            <p:nvSpPr>
              <p:cNvPr id="133144" name="Oval 24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625" y="2974"/>
                <a:ext cx="1225" cy="317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Politik</a:t>
                </a:r>
              </a:p>
            </p:txBody>
          </p:sp>
        </p:grpSp>
        <p:grpSp>
          <p:nvGrpSpPr>
            <p:cNvPr id="19471" name="Group 26"/>
            <p:cNvGrpSpPr>
              <a:grpSpLocks/>
            </p:cNvGrpSpPr>
            <p:nvPr/>
          </p:nvGrpSpPr>
          <p:grpSpPr bwMode="auto">
            <a:xfrm>
              <a:off x="3710" y="2296"/>
              <a:ext cx="1542" cy="590"/>
              <a:chOff x="489" y="2795"/>
              <a:chExt cx="1542" cy="635"/>
            </a:xfrm>
          </p:grpSpPr>
          <p:sp>
            <p:nvSpPr>
              <p:cNvPr id="133147" name="Oval 27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625" y="2975"/>
                <a:ext cx="1225" cy="316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smtClean="0">
                    <a:solidFill>
                      <a:schemeClr val="bg1"/>
                    </a:solidFill>
                    <a:cs typeface="+mn-cs"/>
                  </a:rPr>
                  <a:t>Medizin</a:t>
                </a:r>
              </a:p>
            </p:txBody>
          </p:sp>
        </p:grpSp>
        <p:grpSp>
          <p:nvGrpSpPr>
            <p:cNvPr id="19472" name="Group 30"/>
            <p:cNvGrpSpPr>
              <a:grpSpLocks/>
            </p:cNvGrpSpPr>
            <p:nvPr/>
          </p:nvGrpSpPr>
          <p:grpSpPr bwMode="auto">
            <a:xfrm>
              <a:off x="1260" y="3158"/>
              <a:ext cx="1542" cy="544"/>
              <a:chOff x="489" y="2795"/>
              <a:chExt cx="1542" cy="635"/>
            </a:xfrm>
          </p:grpSpPr>
          <p:sp>
            <p:nvSpPr>
              <p:cNvPr id="133151" name="Oval 31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52" name="Text Box 32"/>
              <p:cNvSpPr txBox="1">
                <a:spLocks noChangeArrowheads="1"/>
              </p:cNvSpPr>
              <p:nvPr/>
            </p:nvSpPr>
            <p:spPr bwMode="auto">
              <a:xfrm>
                <a:off x="625" y="2976"/>
                <a:ext cx="1225" cy="344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de-DE" sz="1600" b="1">
                    <a:solidFill>
                      <a:schemeClr val="bg1"/>
                    </a:solidFill>
                  </a:rPr>
                  <a:t>Ökonomie</a:t>
                </a:r>
              </a:p>
            </p:txBody>
          </p:sp>
        </p:grpSp>
        <p:grpSp>
          <p:nvGrpSpPr>
            <p:cNvPr id="19473" name="Group 33"/>
            <p:cNvGrpSpPr>
              <a:grpSpLocks/>
            </p:cNvGrpSpPr>
            <p:nvPr/>
          </p:nvGrpSpPr>
          <p:grpSpPr bwMode="auto">
            <a:xfrm>
              <a:off x="3574" y="2886"/>
              <a:ext cx="1496" cy="499"/>
              <a:chOff x="489" y="2795"/>
              <a:chExt cx="1542" cy="635"/>
            </a:xfrm>
          </p:grpSpPr>
          <p:sp>
            <p:nvSpPr>
              <p:cNvPr id="133154" name="Oval 34"/>
              <p:cNvSpPr>
                <a:spLocks noChangeArrowheads="1"/>
              </p:cNvSpPr>
              <p:nvPr/>
            </p:nvSpPr>
            <p:spPr bwMode="auto">
              <a:xfrm>
                <a:off x="489" y="2795"/>
                <a:ext cx="1542" cy="635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3155" name="Text Box 35"/>
              <p:cNvSpPr txBox="1">
                <a:spLocks noChangeArrowheads="1"/>
              </p:cNvSpPr>
              <p:nvPr/>
            </p:nvSpPr>
            <p:spPr bwMode="auto">
              <a:xfrm>
                <a:off x="626" y="2973"/>
                <a:ext cx="1226" cy="374"/>
              </a:xfrm>
              <a:prstGeom prst="rect">
                <a:avLst/>
              </a:prstGeom>
              <a:gradFill rotWithShape="1">
                <a:gsLst>
                  <a:gs pos="0">
                    <a:srgbClr val="808080">
                      <a:alpha val="20000"/>
                    </a:srgbClr>
                  </a:gs>
                  <a:gs pos="50000">
                    <a:srgbClr val="808080">
                      <a:gamma/>
                      <a:shade val="76471"/>
                      <a:invGamma/>
                    </a:srgbClr>
                  </a:gs>
                  <a:gs pos="100000">
                    <a:srgbClr val="808080">
                      <a:alpha val="2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de-DE" sz="1600" b="1" dirty="0" smtClean="0">
                    <a:solidFill>
                      <a:schemeClr val="bg1"/>
                    </a:solidFill>
                    <a:cs typeface="+mn-cs"/>
                  </a:rPr>
                  <a:t>Berufsfeld</a:t>
                </a:r>
              </a:p>
            </p:txBody>
          </p:sp>
        </p:grpSp>
      </p:grpSp>
      <p:sp>
        <p:nvSpPr>
          <p:cNvPr id="36" name="Rechteck 35"/>
          <p:cNvSpPr/>
          <p:nvPr/>
        </p:nvSpPr>
        <p:spPr>
          <a:xfrm>
            <a:off x="6567015" y="5149353"/>
            <a:ext cx="1770361" cy="52473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Leere Präsentation">
  <a:themeElements>
    <a:clrScheme name="2_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Leere Prä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A4-Papier (210 x 297 mm)</PresentationFormat>
  <Paragraphs>269</Paragraphs>
  <Slides>26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Lucida Grande</vt:lpstr>
      <vt:lpstr>Wingdings</vt:lpstr>
      <vt:lpstr>Wingdings 3</vt:lpstr>
      <vt:lpstr>Leere Präsentation</vt:lpstr>
      <vt:lpstr>2_Leere Präsentation</vt:lpstr>
      <vt:lpstr>Diagramm</vt:lpstr>
      <vt:lpstr>Duale Hochschule Baden-Württemberg Stuttgart Fakultät für Sozialwesen  Einführung in das Duale Studium – Informationen für Erstanleiterinnen und Erstanleiter  Prof. Dr. Thomas Meyer </vt:lpstr>
      <vt:lpstr>PowerPoint-Präsentation</vt:lpstr>
      <vt:lpstr>PowerPoint-Präsentation</vt:lpstr>
      <vt:lpstr>STANDORTE DER DHBW</vt:lpstr>
      <vt:lpstr>STUDIENRICHTUNGEN AN DER FAKULTÄT SOZIALWESEN IN STUTTGART</vt:lpstr>
      <vt:lpstr>GRUNDSÄTZLICHES ZUM DUALEN STUDIUM AN DER  FAKULTÄT SOZIALWESEN DER DHBW STUTTGART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ROLLE DER STUDIENGANGSLEITUNG IN DER THEORIE</vt:lpstr>
      <vt:lpstr>Rolle DER Studiengangsleitung IN DER PRAXIS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Kompetenzerwerb im Studienverlauf: Bedeutung neu erworbener Kompetenzen aus Sicht Studierender (offene Antworten in den Berichten zum Abschluss der Praxisphasen)</vt:lpstr>
      <vt:lpstr>Beispiel Praxiscurriculum: 1. Praxisphase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Andreas Jung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Thomas Meyer</dc:creator>
  <cp:lastModifiedBy>Marckmann-Lautenschläger, Christine</cp:lastModifiedBy>
  <cp:revision>188</cp:revision>
  <cp:lastPrinted>2009-06-16T07:45:26Z</cp:lastPrinted>
  <dcterms:modified xsi:type="dcterms:W3CDTF">2017-12-18T08:51:41Z</dcterms:modified>
</cp:coreProperties>
</file>